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hiX5xwlfbe/3MYqBt0znm7raA+i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USUARI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8D6D94-58D1-4F62-BAAD-169640637F1B}">
  <a:tblStyle styleId="{D58D6D94-58D1-4F62-BAAD-169640637F1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1-03T09:42:30.773">
    <p:pos x="10" y="10"/>
    <p:text/>
    <p:extLst>
      <p:ext uri="{C676402C-5697-4E1C-873F-D02D1690AC5C}">
        <p15:threadingInfo timeZoneBias="0"/>
      </p:ext>
      <p:ext uri="http://customooxmlschemas.google.com/">
        <go:slidesCustomData xmlns:go="http://customooxmlschemas.google.com/" commentPostId="AAAAhCebmOs"/>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8d3c4cecb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8d3c4cec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8d3c4cecbc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8d3c4cecb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1" name="Shape 11"/>
        <p:cNvGrpSpPr/>
        <p:nvPr/>
      </p:nvGrpSpPr>
      <p:grpSpPr>
        <a:xfrm>
          <a:off x="0" y="0"/>
          <a:ext cx="0" cy="0"/>
          <a:chOff x="0" y="0"/>
          <a:chExt cx="0" cy="0"/>
        </a:xfrm>
      </p:grpSpPr>
      <p:pic>
        <p:nvPicPr>
          <p:cNvPr descr="Fondo 16-9 01.jpg" id="12" name="Google Shape;12;p35"/>
          <p:cNvPicPr preferRelativeResize="0"/>
          <p:nvPr/>
        </p:nvPicPr>
        <p:blipFill rotWithShape="1">
          <a:blip r:embed="rId2">
            <a:alphaModFix/>
          </a:blip>
          <a:srcRect b="0" l="0" r="0" t="0"/>
          <a:stretch/>
        </p:blipFill>
        <p:spPr>
          <a:xfrm>
            <a:off x="0" y="1"/>
            <a:ext cx="12192000" cy="6869089"/>
          </a:xfrm>
          <a:prstGeom prst="rect">
            <a:avLst/>
          </a:prstGeom>
          <a:noFill/>
          <a:ln>
            <a:noFill/>
          </a:ln>
        </p:spPr>
      </p:pic>
      <p:pic>
        <p:nvPicPr>
          <p:cNvPr descr="E:\Recursos\Logos\Logo UCM 2012\Marca UCM logo negro.png" id="13" name="Google Shape;13;p35"/>
          <p:cNvPicPr preferRelativeResize="0"/>
          <p:nvPr/>
        </p:nvPicPr>
        <p:blipFill rotWithShape="1">
          <a:blip r:embed="rId3">
            <a:alphaModFix/>
          </a:blip>
          <a:srcRect b="0" l="0" r="0" t="0"/>
          <a:stretch/>
        </p:blipFill>
        <p:spPr>
          <a:xfrm>
            <a:off x="5268503" y="653668"/>
            <a:ext cx="1654995" cy="15214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0" name="Shape 60"/>
        <p:cNvGrpSpPr/>
        <p:nvPr/>
      </p:nvGrpSpPr>
      <p:grpSpPr>
        <a:xfrm>
          <a:off x="0" y="0"/>
          <a:ext cx="0" cy="0"/>
          <a:chOff x="0" y="0"/>
          <a:chExt cx="0" cy="0"/>
        </a:xfrm>
      </p:grpSpPr>
      <p:sp>
        <p:nvSpPr>
          <p:cNvPr id="61" name="Google Shape;61;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7" name="Shape 67"/>
        <p:cNvGrpSpPr/>
        <p:nvPr/>
      </p:nvGrpSpPr>
      <p:grpSpPr>
        <a:xfrm>
          <a:off x="0" y="0"/>
          <a:ext cx="0" cy="0"/>
          <a:chOff x="0" y="0"/>
          <a:chExt cx="0" cy="0"/>
        </a:xfrm>
      </p:grpSpPr>
      <p:sp>
        <p:nvSpPr>
          <p:cNvPr id="68" name="Google Shape;68;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5"/>
          <p:cNvSpPr/>
          <p:nvPr>
            <p:ph idx="2" type="pic"/>
          </p:nvPr>
        </p:nvSpPr>
        <p:spPr>
          <a:xfrm>
            <a:off x="5183188" y="987425"/>
            <a:ext cx="6172200" cy="4873625"/>
          </a:xfrm>
          <a:prstGeom prst="rect">
            <a:avLst/>
          </a:prstGeom>
          <a:noFill/>
          <a:ln>
            <a:noFill/>
          </a:ln>
        </p:spPr>
      </p:sp>
      <p:sp>
        <p:nvSpPr>
          <p:cNvPr id="70" name="Google Shape;70;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4" name="Shape 74"/>
        <p:cNvGrpSpPr/>
        <p:nvPr/>
      </p:nvGrpSpPr>
      <p:grpSpPr>
        <a:xfrm>
          <a:off x="0" y="0"/>
          <a:ext cx="0" cy="0"/>
          <a:chOff x="0" y="0"/>
          <a:chExt cx="0" cy="0"/>
        </a:xfrm>
      </p:grpSpPr>
      <p:sp>
        <p:nvSpPr>
          <p:cNvPr id="75" name="Google Shape;75;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0" name="Shape 80"/>
        <p:cNvGrpSpPr/>
        <p:nvPr/>
      </p:nvGrpSpPr>
      <p:grpSpPr>
        <a:xfrm>
          <a:off x="0" y="0"/>
          <a:ext cx="0" cy="0"/>
          <a:chOff x="0" y="0"/>
          <a:chExt cx="0" cy="0"/>
        </a:xfrm>
      </p:grpSpPr>
      <p:sp>
        <p:nvSpPr>
          <p:cNvPr id="81" name="Google Shape;81;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p:cSld name="1_Título y objetos">
    <p:spTree>
      <p:nvGrpSpPr>
        <p:cNvPr id="14" name="Shape 14"/>
        <p:cNvGrpSpPr/>
        <p:nvPr/>
      </p:nvGrpSpPr>
      <p:grpSpPr>
        <a:xfrm>
          <a:off x="0" y="0"/>
          <a:ext cx="0" cy="0"/>
          <a:chOff x="0" y="0"/>
          <a:chExt cx="0" cy="0"/>
        </a:xfrm>
      </p:grpSpPr>
      <p:pic>
        <p:nvPicPr>
          <p:cNvPr descr="Fondo 16-9 01.jpg" id="15" name="Google Shape;15;p36"/>
          <p:cNvPicPr preferRelativeResize="0"/>
          <p:nvPr/>
        </p:nvPicPr>
        <p:blipFill rotWithShape="1">
          <a:blip r:embed="rId2">
            <a:alphaModFix/>
          </a:blip>
          <a:srcRect b="0" l="0" r="0" t="0"/>
          <a:stretch/>
        </p:blipFill>
        <p:spPr>
          <a:xfrm>
            <a:off x="1" y="1"/>
            <a:ext cx="12191999" cy="6869089"/>
          </a:xfrm>
          <a:prstGeom prst="rect">
            <a:avLst/>
          </a:prstGeom>
          <a:noFill/>
          <a:ln>
            <a:noFill/>
          </a:ln>
        </p:spPr>
      </p:pic>
      <p:pic>
        <p:nvPicPr>
          <p:cNvPr descr="E:\Recursos\Logos\Logo UCM 2012\Marca UCM Alternativa logo blanco.png" id="16" name="Google Shape;16;p36"/>
          <p:cNvPicPr preferRelativeResize="0"/>
          <p:nvPr/>
        </p:nvPicPr>
        <p:blipFill rotWithShape="1">
          <a:blip r:embed="rId3">
            <a:alphaModFix/>
          </a:blip>
          <a:srcRect b="0" l="0" r="0" t="0"/>
          <a:stretch/>
        </p:blipFill>
        <p:spPr>
          <a:xfrm>
            <a:off x="335360" y="164637"/>
            <a:ext cx="1920213" cy="4946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7" name="Shape 17"/>
        <p:cNvGrpSpPr/>
        <p:nvPr/>
      </p:nvGrpSpPr>
      <p:grpSpPr>
        <a:xfrm>
          <a:off x="0" y="0"/>
          <a:ext cx="0" cy="0"/>
          <a:chOff x="0" y="0"/>
          <a:chExt cx="0" cy="0"/>
        </a:xfrm>
      </p:grpSpPr>
      <p:sp>
        <p:nvSpPr>
          <p:cNvPr id="18" name="Google Shape;18;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3" name="Shape 23"/>
        <p:cNvGrpSpPr/>
        <p:nvPr/>
      </p:nvGrpSpPr>
      <p:grpSpPr>
        <a:xfrm>
          <a:off x="0" y="0"/>
          <a:ext cx="0" cy="0"/>
          <a:chOff x="0" y="0"/>
          <a:chExt cx="0" cy="0"/>
        </a:xfrm>
      </p:grpSpPr>
      <p:sp>
        <p:nvSpPr>
          <p:cNvPr id="24" name="Google Shape;2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9" name="Shape 29"/>
        <p:cNvGrpSpPr/>
        <p:nvPr/>
      </p:nvGrpSpPr>
      <p:grpSpPr>
        <a:xfrm>
          <a:off x="0" y="0"/>
          <a:ext cx="0" cy="0"/>
          <a:chOff x="0" y="0"/>
          <a:chExt cx="0" cy="0"/>
        </a:xfrm>
      </p:grpSpPr>
      <p:sp>
        <p:nvSpPr>
          <p:cNvPr id="30" name="Google Shape;30;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5" name="Shape 35"/>
        <p:cNvGrpSpPr/>
        <p:nvPr/>
      </p:nvGrpSpPr>
      <p:grpSpPr>
        <a:xfrm>
          <a:off x="0" y="0"/>
          <a:ext cx="0" cy="0"/>
          <a:chOff x="0" y="0"/>
          <a:chExt cx="0" cy="0"/>
        </a:xfrm>
      </p:grpSpPr>
      <p:sp>
        <p:nvSpPr>
          <p:cNvPr id="36" name="Google Shape;3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2" name="Shape 42"/>
        <p:cNvGrpSpPr/>
        <p:nvPr/>
      </p:nvGrpSpPr>
      <p:grpSpPr>
        <a:xfrm>
          <a:off x="0" y="0"/>
          <a:ext cx="0" cy="0"/>
          <a:chOff x="0" y="0"/>
          <a:chExt cx="0" cy="0"/>
        </a:xfrm>
      </p:grpSpPr>
      <p:sp>
        <p:nvSpPr>
          <p:cNvPr id="43" name="Google Shape;43;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1" name="Shape 51"/>
        <p:cNvGrpSpPr/>
        <p:nvPr/>
      </p:nvGrpSpPr>
      <p:grpSpPr>
        <a:xfrm>
          <a:off x="0" y="0"/>
          <a:ext cx="0" cy="0"/>
          <a:chOff x="0" y="0"/>
          <a:chExt cx="0" cy="0"/>
        </a:xfrm>
      </p:grpSpPr>
      <p:sp>
        <p:nvSpPr>
          <p:cNvPr id="52" name="Google Shape;52;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6" name="Shape 56"/>
        <p:cNvGrpSpPr/>
        <p:nvPr/>
      </p:nvGrpSpPr>
      <p:grpSpPr>
        <a:xfrm>
          <a:off x="0" y="0"/>
          <a:ext cx="0" cy="0"/>
          <a:chOff x="0" y="0"/>
          <a:chExt cx="0" cy="0"/>
        </a:xfrm>
      </p:grpSpPr>
      <p:sp>
        <p:nvSpPr>
          <p:cNvPr id="57" name="Google Shape;5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1.gif"/><Relationship Id="rId6" Type="http://schemas.openxmlformats.org/officeDocument/2006/relationships/hyperlink" Target="https://app.becas-santander.com/es/program/becas-santander-estudios-para-erasmus-2023-202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ucm.es/avance-convocatoria-erasmus"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hyperlink" Target="https://www.ucm.es/oficinaserasm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ucm.es/file/acuerdos-bilaterales-2023-2024" TargetMode="External"/><Relationship Id="rId4" Type="http://schemas.openxmlformats.org/officeDocument/2006/relationships/image" Target="../media/image16.png"/><Relationship Id="rId5" Type="http://schemas.openxmlformats.org/officeDocument/2006/relationships/hyperlink" Target="https://www.ucm.es/sicu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hyperlink" Target="https://www.ucm.es/file/convocatoria-tassep23-24.v6?ver" TargetMode="External"/><Relationship Id="rId5" Type="http://schemas.openxmlformats.org/officeDocument/2006/relationships/hyperlink" Target="https://quimicas.ucm.es/tasse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vdestudbio@ucm.es" TargetMode="External"/><Relationship Id="rId4" Type="http://schemas.openxmlformats.org/officeDocument/2006/relationships/hyperlink" Target="mailto:vdrbio@ucm.es" TargetMode="External"/><Relationship Id="rId5" Type="http://schemas.openxmlformats.org/officeDocument/2006/relationships/hyperlink" Target="mailto:bioerasm@ucm.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reciprocity.uceap.universityofcalifornia.edu/plan-your-studies/examinations"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9.gif"/><Relationship Id="rId5" Type="http://schemas.openxmlformats.org/officeDocument/2006/relationships/hyperlink" Target="https://www.ucm.es/ucm-californi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reciprocity.uceap.universityofcalifornia.edu/plan-your-studies/examinations" TargetMode="External"/><Relationship Id="rId4" Type="http://schemas.openxmlformats.org/officeDocument/2006/relationships/image" Target="../media/image21.png"/><Relationship Id="rId5"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1.gif"/><Relationship Id="rId6" Type="http://schemas.openxmlformats.org/officeDocument/2006/relationships/hyperlink" Target="https://app.becas-santander.com/es/program/becas-santander-estudios-para-erasmus-2023-2024"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3.png"/><Relationship Id="rId4" Type="http://schemas.openxmlformats.org/officeDocument/2006/relationships/image" Target="../media/image32.jpg"/><Relationship Id="rId5" Type="http://schemas.openxmlformats.org/officeDocument/2006/relationships/image" Target="../media/image35.jpg"/><Relationship Id="rId6" Type="http://schemas.openxmlformats.org/officeDocument/2006/relationships/image" Target="../media/image31.jpg"/><Relationship Id="rId7"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ucm.es/convocatoria-alumnos" TargetMode="External"/><Relationship Id="rId4" Type="http://schemas.openxmlformats.org/officeDocument/2006/relationships/hyperlink" Target="https://www.ucm.es/sicu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hyperlink" Target="https://www.acles.es/uploads/archivos/Tablas_ACLES/Tablas_de_certificados_reconocidos_por_ACLES_OCTUBRE2021.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hyperlink" Target="https://idiomascomplutense.es/matriculas/matriculas-erasmus/" TargetMode="External"/><Relationship Id="rId5" Type="http://schemas.openxmlformats.org/officeDocument/2006/relationships/hyperlink" Target="https://idiomascomplutense.es/examenes/acreditacion-para-programas-movilidad-ucm-erasmu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omments" Target="../comments/comment1.xml"/><Relationship Id="rId4" Type="http://schemas.openxmlformats.org/officeDocument/2006/relationships/hyperlink" Target="https://biologicas.ucm.es/trabajo-de-fin-de-grado"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nvSpPr>
        <p:spPr>
          <a:xfrm>
            <a:off x="0" y="3175433"/>
            <a:ext cx="12192000" cy="12412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ES" sz="3733" u="none" cap="none" strike="noStrike">
                <a:solidFill>
                  <a:schemeClr val="dk1"/>
                </a:solidFill>
                <a:latin typeface="Calibri"/>
                <a:ea typeface="Calibri"/>
                <a:cs typeface="Calibri"/>
                <a:sym typeface="Calibri"/>
              </a:rPr>
              <a:t>Reunión Informativa de Programas de Movilidad </a:t>
            </a:r>
            <a:endParaRPr/>
          </a:p>
          <a:p>
            <a:pPr indent="0" lvl="0" marL="0" marR="0" rtl="0" algn="ctr">
              <a:spcBef>
                <a:spcPts val="0"/>
              </a:spcBef>
              <a:spcAft>
                <a:spcPts val="0"/>
              </a:spcAft>
              <a:buNone/>
            </a:pPr>
            <a:r>
              <a:rPr b="1" i="0" lang="es-ES" sz="3733" u="none" cap="none" strike="noStrike">
                <a:solidFill>
                  <a:schemeClr val="dk1"/>
                </a:solidFill>
                <a:latin typeface="Calibri"/>
                <a:ea typeface="Calibri"/>
                <a:cs typeface="Calibri"/>
                <a:sym typeface="Calibri"/>
              </a:rPr>
              <a:t>para Estudiantes UCM</a:t>
            </a:r>
            <a:endParaRPr b="1" i="1" sz="3733" u="none" cap="none" strike="noStrike">
              <a:solidFill>
                <a:srgbClr val="C00000"/>
              </a:solidFill>
              <a:latin typeface="Calibri"/>
              <a:ea typeface="Calibri"/>
              <a:cs typeface="Calibri"/>
              <a:sym typeface="Calibri"/>
            </a:endParaRPr>
          </a:p>
        </p:txBody>
      </p:sp>
      <p:sp>
        <p:nvSpPr>
          <p:cNvPr id="91" name="Google Shape;91;p1"/>
          <p:cNvSpPr txBox="1"/>
          <p:nvPr/>
        </p:nvSpPr>
        <p:spPr>
          <a:xfrm>
            <a:off x="8801332" y="6219863"/>
            <a:ext cx="3114700"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s-ES" sz="1800" u="none" cap="none" strike="noStrike">
                <a:solidFill>
                  <a:schemeClr val="dk1"/>
                </a:solidFill>
                <a:latin typeface="Calibri"/>
                <a:ea typeface="Calibri"/>
                <a:cs typeface="Calibri"/>
                <a:sym typeface="Calibri"/>
              </a:rPr>
              <a:t>Facultad de Ciencias Biológicas</a:t>
            </a:r>
            <a:endParaRPr b="1" i="0" sz="1800" u="none" cap="none" strike="noStrike">
              <a:solidFill>
                <a:schemeClr val="dk1"/>
              </a:solidFill>
              <a:latin typeface="Calibri"/>
              <a:ea typeface="Calibri"/>
              <a:cs typeface="Calibri"/>
              <a:sym typeface="Calibri"/>
            </a:endParaRPr>
          </a:p>
        </p:txBody>
      </p:sp>
      <p:sp>
        <p:nvSpPr>
          <p:cNvPr id="92" name="Google Shape;92;p1"/>
          <p:cNvSpPr txBox="1"/>
          <p:nvPr/>
        </p:nvSpPr>
        <p:spPr>
          <a:xfrm>
            <a:off x="10155116" y="5934808"/>
            <a:ext cx="228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Octubre</a:t>
            </a:r>
            <a:r>
              <a:rPr b="0" i="0" lang="es-ES" sz="1800" u="none" cap="none" strike="noStrike">
                <a:solidFill>
                  <a:schemeClr val="dk1"/>
                </a:solidFill>
                <a:latin typeface="Calibri"/>
                <a:ea typeface="Calibri"/>
                <a:cs typeface="Calibri"/>
                <a:sym typeface="Calibri"/>
              </a:rPr>
              <a:t> 202</a:t>
            </a:r>
            <a:r>
              <a:rPr lang="es-ES" sz="1800">
                <a:solidFill>
                  <a:schemeClr val="dk1"/>
                </a:solidFill>
                <a:latin typeface="Calibri"/>
                <a:ea typeface="Calibri"/>
                <a:cs typeface="Calibri"/>
                <a:sym typeface="Calibri"/>
              </a:rPr>
              <a:t>3</a:t>
            </a:r>
            <a:endParaRPr/>
          </a:p>
        </p:txBody>
      </p:sp>
      <p:pic>
        <p:nvPicPr>
          <p:cNvPr id="93" name="Google Shape;93;p1"/>
          <p:cNvPicPr preferRelativeResize="0"/>
          <p:nvPr/>
        </p:nvPicPr>
        <p:blipFill rotWithShape="1">
          <a:blip r:embed="rId3">
            <a:alphaModFix/>
          </a:blip>
          <a:srcRect b="0" l="0" r="0" t="0"/>
          <a:stretch/>
        </p:blipFill>
        <p:spPr>
          <a:xfrm>
            <a:off x="5219700" y="5426767"/>
            <a:ext cx="1752600" cy="7930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g28d3c4cecbc_0_0"/>
          <p:cNvPicPr preferRelativeResize="0"/>
          <p:nvPr/>
        </p:nvPicPr>
        <p:blipFill>
          <a:blip r:embed="rId3">
            <a:alphaModFix/>
          </a:blip>
          <a:stretch>
            <a:fillRect/>
          </a:stretch>
        </p:blipFill>
        <p:spPr>
          <a:xfrm>
            <a:off x="730125" y="1192650"/>
            <a:ext cx="6245800" cy="4472700"/>
          </a:xfrm>
          <a:prstGeom prst="rect">
            <a:avLst/>
          </a:prstGeom>
          <a:noFill/>
          <a:ln cap="flat" cmpd="sng" w="9525">
            <a:solidFill>
              <a:schemeClr val="dk1"/>
            </a:solidFill>
            <a:prstDash val="solid"/>
            <a:round/>
            <a:headEnd len="sm" w="sm" type="none"/>
            <a:tailEnd len="sm" w="sm" type="none"/>
          </a:ln>
        </p:spPr>
      </p:pic>
      <p:sp>
        <p:nvSpPr>
          <p:cNvPr id="194" name="Google Shape;194;g28d3c4cecbc_0_0"/>
          <p:cNvSpPr txBox="1"/>
          <p:nvPr/>
        </p:nvSpPr>
        <p:spPr>
          <a:xfrm>
            <a:off x="8916025" y="5496400"/>
            <a:ext cx="3000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solidFill>
                  <a:schemeClr val="dk1"/>
                </a:solidFill>
              </a:rPr>
              <a:t>https://www.ucm.es/convocatoria-alumnos</a:t>
            </a:r>
            <a:endParaRPr/>
          </a:p>
        </p:txBody>
      </p:sp>
      <p:sp>
        <p:nvSpPr>
          <p:cNvPr id="195" name="Google Shape;195;g28d3c4cecbc_0_0"/>
          <p:cNvSpPr/>
          <p:nvPr/>
        </p:nvSpPr>
        <p:spPr>
          <a:xfrm>
            <a:off x="327900" y="2420300"/>
            <a:ext cx="531000" cy="4683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a:effectLst>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96" name="Google Shape;196;g28d3c4cecbc_0_0"/>
          <p:cNvPicPr preferRelativeResize="0"/>
          <p:nvPr/>
        </p:nvPicPr>
        <p:blipFill>
          <a:blip r:embed="rId4">
            <a:alphaModFix/>
          </a:blip>
          <a:stretch>
            <a:fillRect/>
          </a:stretch>
        </p:blipFill>
        <p:spPr>
          <a:xfrm>
            <a:off x="7143950" y="1651425"/>
            <a:ext cx="4911277" cy="3084473"/>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1"/>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Erasmus Estudios </a:t>
            </a:r>
            <a:endParaRPr b="1" sz="4267">
              <a:solidFill>
                <a:srgbClr val="7F7F7F"/>
              </a:solidFill>
              <a:latin typeface="Calibri"/>
              <a:ea typeface="Calibri"/>
              <a:cs typeface="Calibri"/>
              <a:sym typeface="Calibri"/>
            </a:endParaRPr>
          </a:p>
        </p:txBody>
      </p:sp>
      <p:sp>
        <p:nvSpPr>
          <p:cNvPr id="202" name="Google Shape;202;p11"/>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203" name="Google Shape;203;p11"/>
          <p:cNvSpPr txBox="1"/>
          <p:nvPr/>
        </p:nvSpPr>
        <p:spPr>
          <a:xfrm>
            <a:off x="601693" y="1784548"/>
            <a:ext cx="388620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Requisitos</a:t>
            </a:r>
            <a:endParaRPr sz="3200">
              <a:solidFill>
                <a:srgbClr val="C00000"/>
              </a:solidFill>
              <a:latin typeface="Calibri"/>
              <a:ea typeface="Calibri"/>
              <a:cs typeface="Calibri"/>
              <a:sym typeface="Calibri"/>
            </a:endParaRPr>
          </a:p>
        </p:txBody>
      </p:sp>
      <p:sp>
        <p:nvSpPr>
          <p:cNvPr id="204" name="Google Shape;204;p11"/>
          <p:cNvSpPr/>
          <p:nvPr/>
        </p:nvSpPr>
        <p:spPr>
          <a:xfrm>
            <a:off x="601693" y="2458318"/>
            <a:ext cx="10942607" cy="2769989"/>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Estudiante UCM de </a:t>
            </a:r>
            <a:r>
              <a:rPr b="1" lang="es-ES" sz="1800">
                <a:solidFill>
                  <a:schemeClr val="dk1"/>
                </a:solidFill>
                <a:latin typeface="Calibri"/>
                <a:ea typeface="Calibri"/>
                <a:cs typeface="Calibri"/>
                <a:sym typeface="Calibri"/>
              </a:rPr>
              <a:t>Grado, Máster o Doctorado </a:t>
            </a:r>
            <a:r>
              <a:rPr lang="es-ES" sz="1800">
                <a:solidFill>
                  <a:schemeClr val="dk1"/>
                </a:solidFill>
                <a:latin typeface="Calibri"/>
                <a:ea typeface="Calibri"/>
                <a:cs typeface="Calibri"/>
                <a:sym typeface="Calibri"/>
              </a:rPr>
              <a:t>(matriculado en 23-24 y 24-25)</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Nacionalidad española o de un país de la Unión Europea. Tener un permiso de residencia válido para residir en España durante el período de realización de la movilidad (NIE)</a:t>
            </a:r>
            <a:endParaRPr sz="1800">
              <a:solidFill>
                <a:schemeClr val="dk1"/>
              </a:solidFill>
              <a:latin typeface="Calibri"/>
              <a:ea typeface="Calibri"/>
              <a:cs typeface="Calibri"/>
              <a:sym typeface="Calibri"/>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Haber superado el 80% de los créditos del 1º curso de grado y estar matriculado en 2º</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Tener un </a:t>
            </a:r>
            <a:r>
              <a:rPr b="1" lang="es-ES" sz="1800">
                <a:solidFill>
                  <a:schemeClr val="dk1"/>
                </a:solidFill>
                <a:latin typeface="Calibri"/>
                <a:ea typeface="Calibri"/>
                <a:cs typeface="Calibri"/>
                <a:sym typeface="Calibri"/>
              </a:rPr>
              <a:t>idioma certificado </a:t>
            </a:r>
            <a:r>
              <a:rPr lang="es-ES" sz="1800">
                <a:solidFill>
                  <a:schemeClr val="dk1"/>
                </a:solidFill>
                <a:latin typeface="Calibri"/>
                <a:ea typeface="Calibri"/>
                <a:cs typeface="Calibri"/>
                <a:sym typeface="Calibri"/>
              </a:rPr>
              <a:t>con al menos </a:t>
            </a:r>
            <a:r>
              <a:rPr b="1" lang="es-ES" sz="1800">
                <a:solidFill>
                  <a:schemeClr val="dk1"/>
                </a:solidFill>
                <a:latin typeface="Calibri"/>
                <a:ea typeface="Calibri"/>
                <a:cs typeface="Calibri"/>
                <a:sym typeface="Calibri"/>
              </a:rPr>
              <a:t>nivel B1</a:t>
            </a:r>
            <a:endParaRPr b="1" sz="1800">
              <a:solidFill>
                <a:schemeClr val="dk1"/>
              </a:solidFill>
              <a:latin typeface="Calibri"/>
              <a:ea typeface="Calibri"/>
              <a:cs typeface="Calibri"/>
              <a:sym typeface="Calibri"/>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Cursar durante la movilidad al menos 2/3 de: </a:t>
            </a:r>
            <a:endParaRPr/>
          </a:p>
          <a:p>
            <a:pPr indent="-285750" lvl="1" marL="742950" marR="0" rtl="0" algn="just">
              <a:spcBef>
                <a:spcPts val="600"/>
              </a:spcBef>
              <a:spcAft>
                <a:spcPts val="0"/>
              </a:spcAft>
              <a:buClr>
                <a:schemeClr val="dk1"/>
              </a:buClr>
              <a:buSzPts val="1800"/>
              <a:buFont typeface="Calibri"/>
              <a:buChar char="-"/>
            </a:pPr>
            <a:r>
              <a:rPr b="0" i="0" lang="es-ES" sz="1800" u="none" cap="none" strike="noStrike">
                <a:solidFill>
                  <a:schemeClr val="dk1"/>
                </a:solidFill>
                <a:latin typeface="Calibri"/>
                <a:ea typeface="Calibri"/>
                <a:cs typeface="Calibri"/>
                <a:sym typeface="Calibri"/>
              </a:rPr>
              <a:t>30 ECTS/ semestre</a:t>
            </a:r>
            <a:endParaRPr/>
          </a:p>
          <a:p>
            <a:pPr indent="-285750" lvl="1" marL="742950" marR="0" rtl="0" algn="just">
              <a:spcBef>
                <a:spcPts val="600"/>
              </a:spcBef>
              <a:spcAft>
                <a:spcPts val="0"/>
              </a:spcAft>
              <a:buClr>
                <a:schemeClr val="dk1"/>
              </a:buClr>
              <a:buSzPts val="1800"/>
              <a:buFont typeface="Calibri"/>
              <a:buChar char="-"/>
            </a:pPr>
            <a:r>
              <a:rPr b="0" i="0" lang="es-ES" sz="1800" u="none" cap="none" strike="noStrike">
                <a:solidFill>
                  <a:schemeClr val="dk1"/>
                </a:solidFill>
                <a:latin typeface="Calibri"/>
                <a:ea typeface="Calibri"/>
                <a:cs typeface="Calibri"/>
                <a:sym typeface="Calibri"/>
              </a:rPr>
              <a:t>60 ECTS/curso completo</a:t>
            </a:r>
            <a:endParaRPr/>
          </a:p>
        </p:txBody>
      </p:sp>
      <p:pic>
        <p:nvPicPr>
          <p:cNvPr id="205" name="Google Shape;205;p11"/>
          <p:cNvPicPr preferRelativeResize="0"/>
          <p:nvPr/>
        </p:nvPicPr>
        <p:blipFill rotWithShape="1">
          <a:blip r:embed="rId3">
            <a:alphaModFix/>
          </a:blip>
          <a:srcRect b="0" l="0" r="0" t="0"/>
          <a:stretch/>
        </p:blipFill>
        <p:spPr>
          <a:xfrm>
            <a:off x="8514732" y="939665"/>
            <a:ext cx="3292720" cy="940777"/>
          </a:xfrm>
          <a:prstGeom prst="rect">
            <a:avLst/>
          </a:prstGeom>
          <a:noFill/>
          <a:ln>
            <a:noFill/>
          </a:ln>
        </p:spPr>
      </p:pic>
      <p:sp>
        <p:nvSpPr>
          <p:cNvPr id="206" name="Google Shape;206;p11"/>
          <p:cNvSpPr/>
          <p:nvPr/>
        </p:nvSpPr>
        <p:spPr>
          <a:xfrm>
            <a:off x="5324354" y="4901803"/>
            <a:ext cx="662034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rgbClr val="0B5394"/>
                </a:solidFill>
                <a:latin typeface="Calibri"/>
                <a:ea typeface="Calibri"/>
                <a:cs typeface="Calibri"/>
                <a:sym typeface="Calibri"/>
              </a:rPr>
              <a:t>Las </a:t>
            </a:r>
            <a:r>
              <a:rPr b="1" lang="es-ES" sz="1600">
                <a:solidFill>
                  <a:srgbClr val="C00000"/>
                </a:solidFill>
                <a:latin typeface="Calibri"/>
                <a:ea typeface="Calibri"/>
                <a:cs typeface="Calibri"/>
                <a:sym typeface="Calibri"/>
              </a:rPr>
              <a:t>ampliaciones de estancia</a:t>
            </a:r>
            <a:r>
              <a:rPr b="1" lang="es-ES" sz="1600">
                <a:solidFill>
                  <a:srgbClr val="0B5394"/>
                </a:solidFill>
                <a:latin typeface="Calibri"/>
                <a:ea typeface="Calibri"/>
                <a:cs typeface="Calibri"/>
                <a:sym typeface="Calibri"/>
              </a:rPr>
              <a:t>, son algo “</a:t>
            </a:r>
            <a:r>
              <a:rPr b="1" i="1" lang="es-ES" sz="1600">
                <a:solidFill>
                  <a:srgbClr val="0B5394"/>
                </a:solidFill>
                <a:latin typeface="Calibri"/>
                <a:ea typeface="Calibri"/>
                <a:cs typeface="Calibri"/>
                <a:sym typeface="Calibri"/>
              </a:rPr>
              <a:t>excepcional</a:t>
            </a:r>
            <a:r>
              <a:rPr b="1" lang="es-ES" sz="1600">
                <a:solidFill>
                  <a:srgbClr val="0B5394"/>
                </a:solidFill>
                <a:latin typeface="Calibri"/>
                <a:ea typeface="Calibri"/>
                <a:cs typeface="Calibri"/>
                <a:sym typeface="Calibri"/>
              </a:rPr>
              <a:t>” (la duración de la estancia debe ser la misma que la fijada en el acuerdo bilateral) y cualquier modificación deberá ser estudiada y aprobada en su caso</a:t>
            </a:r>
            <a:endParaRPr b="1" sz="1600">
              <a:solidFill>
                <a:srgbClr val="0B5394"/>
              </a:solidFill>
              <a:latin typeface="Calibri"/>
              <a:ea typeface="Calibri"/>
              <a:cs typeface="Calibri"/>
              <a:sym typeface="Calibri"/>
            </a:endParaRPr>
          </a:p>
        </p:txBody>
      </p:sp>
      <p:sp>
        <p:nvSpPr>
          <p:cNvPr id="207" name="Google Shape;207;p11"/>
          <p:cNvSpPr txBox="1"/>
          <p:nvPr/>
        </p:nvSpPr>
        <p:spPr>
          <a:xfrm>
            <a:off x="5398176" y="1659131"/>
            <a:ext cx="2695117" cy="461665"/>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2400">
                <a:solidFill>
                  <a:srgbClr val="C00000"/>
                </a:solidFill>
                <a:latin typeface="Calibri"/>
                <a:ea typeface="Calibri"/>
                <a:cs typeface="Calibri"/>
                <a:sym typeface="Calibri"/>
              </a:rPr>
              <a:t>Curso 2024-25</a:t>
            </a:r>
            <a:endParaRPr sz="2400">
              <a:solidFill>
                <a:srgbClr val="C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Erasmus Estudios </a:t>
            </a:r>
            <a:endParaRPr b="1" sz="4267">
              <a:solidFill>
                <a:srgbClr val="7F7F7F"/>
              </a:solidFill>
              <a:latin typeface="Calibri"/>
              <a:ea typeface="Calibri"/>
              <a:cs typeface="Calibri"/>
              <a:sym typeface="Calibri"/>
            </a:endParaRPr>
          </a:p>
        </p:txBody>
      </p:sp>
      <p:sp>
        <p:nvSpPr>
          <p:cNvPr id="213" name="Google Shape;213;p12"/>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214" name="Google Shape;214;p12"/>
          <p:cNvSpPr txBox="1"/>
          <p:nvPr/>
        </p:nvSpPr>
        <p:spPr>
          <a:xfrm>
            <a:off x="601693" y="1784548"/>
            <a:ext cx="388620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Dotación económica</a:t>
            </a:r>
            <a:endParaRPr sz="3200">
              <a:solidFill>
                <a:srgbClr val="C00000"/>
              </a:solidFill>
              <a:latin typeface="Calibri"/>
              <a:ea typeface="Calibri"/>
              <a:cs typeface="Calibri"/>
              <a:sym typeface="Calibri"/>
            </a:endParaRPr>
          </a:p>
        </p:txBody>
      </p:sp>
      <p:sp>
        <p:nvSpPr>
          <p:cNvPr id="215" name="Google Shape;215;p12"/>
          <p:cNvSpPr/>
          <p:nvPr/>
        </p:nvSpPr>
        <p:spPr>
          <a:xfrm>
            <a:off x="8645456" y="1106517"/>
            <a:ext cx="3312082" cy="43396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Becas adicionales:</a:t>
            </a:r>
            <a:endParaRPr/>
          </a:p>
          <a:p>
            <a:pPr indent="-285750" lvl="0" marL="285750" marR="0" rtl="0" algn="l">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becarios MEFP y refugiados (+250 €/mes)</a:t>
            </a:r>
            <a:endParaRPr/>
          </a:p>
          <a:p>
            <a:pPr indent="-285750" lvl="0" marL="285750" marR="0" rtl="0" algn="l">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realización de prácticas (+150 €/mes)</a:t>
            </a:r>
            <a:endParaRPr/>
          </a:p>
          <a:p>
            <a:pPr indent="-285750" lvl="0" marL="285750" marR="0" rtl="0" algn="l">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personas con discapacidad (según necesidades)</a:t>
            </a:r>
            <a:endParaRPr/>
          </a:p>
          <a:p>
            <a:pPr indent="-285750" lvl="0" marL="285750" marR="0" rtl="0" algn="l">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viaje ecológico (+50 €)</a:t>
            </a:r>
            <a:endParaRPr/>
          </a:p>
          <a:p>
            <a:pPr indent="-285750" lvl="0" marL="285750" marR="0" rtl="0" algn="l">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becas Santander por méritos académicos (+ 1.000 o 500 €): </a:t>
            </a:r>
            <a:r>
              <a:rPr lang="es-ES" sz="1600">
                <a:solidFill>
                  <a:srgbClr val="FF0000"/>
                </a:solidFill>
                <a:latin typeface="Calibri"/>
                <a:ea typeface="Calibri"/>
                <a:cs typeface="Calibri"/>
                <a:sym typeface="Calibri"/>
              </a:rPr>
              <a:t>necesario una cuenta Santander y registrarse con correo electrónico UCM</a:t>
            </a:r>
            <a:endParaRPr sz="1800">
              <a:solidFill>
                <a:srgbClr val="FF0000"/>
              </a:solidFill>
              <a:latin typeface="Calibri"/>
              <a:ea typeface="Calibri"/>
              <a:cs typeface="Calibri"/>
              <a:sym typeface="Calibri"/>
            </a:endParaRPr>
          </a:p>
          <a:p>
            <a:pPr indent="-171450" lvl="0" marL="285750" marR="0" rtl="0" algn="l">
              <a:spcBef>
                <a:spcPts val="60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id="216" name="Google Shape;216;p12"/>
          <p:cNvPicPr preferRelativeResize="0"/>
          <p:nvPr/>
        </p:nvPicPr>
        <p:blipFill rotWithShape="1">
          <a:blip r:embed="rId3">
            <a:alphaModFix/>
          </a:blip>
          <a:srcRect b="0" l="0" r="0" t="0"/>
          <a:stretch/>
        </p:blipFill>
        <p:spPr>
          <a:xfrm>
            <a:off x="4787684" y="1162158"/>
            <a:ext cx="3292720" cy="940777"/>
          </a:xfrm>
          <a:prstGeom prst="rect">
            <a:avLst/>
          </a:prstGeom>
          <a:noFill/>
          <a:ln>
            <a:noFill/>
          </a:ln>
        </p:spPr>
      </p:pic>
      <p:pic>
        <p:nvPicPr>
          <p:cNvPr id="217" name="Google Shape;217;p12"/>
          <p:cNvPicPr preferRelativeResize="0"/>
          <p:nvPr/>
        </p:nvPicPr>
        <p:blipFill rotWithShape="1">
          <a:blip r:embed="rId4">
            <a:alphaModFix/>
          </a:blip>
          <a:srcRect b="30641" l="18822" r="40505" t="37948"/>
          <a:stretch/>
        </p:blipFill>
        <p:spPr>
          <a:xfrm>
            <a:off x="509955" y="2369323"/>
            <a:ext cx="8135501" cy="3534038"/>
          </a:xfrm>
          <a:prstGeom prst="rect">
            <a:avLst/>
          </a:prstGeom>
          <a:noFill/>
          <a:ln>
            <a:noFill/>
          </a:ln>
        </p:spPr>
      </p:pic>
      <p:pic>
        <p:nvPicPr>
          <p:cNvPr descr="Santander Erasmus" id="218" name="Google Shape;218;p12"/>
          <p:cNvPicPr preferRelativeResize="0"/>
          <p:nvPr/>
        </p:nvPicPr>
        <p:blipFill rotWithShape="1">
          <a:blip r:embed="rId5">
            <a:alphaModFix/>
          </a:blip>
          <a:srcRect b="0" l="0" r="0" t="0"/>
          <a:stretch/>
        </p:blipFill>
        <p:spPr>
          <a:xfrm>
            <a:off x="9210508" y="5058513"/>
            <a:ext cx="2534544" cy="844848"/>
          </a:xfrm>
          <a:prstGeom prst="rect">
            <a:avLst/>
          </a:prstGeom>
          <a:noFill/>
          <a:ln>
            <a:noFill/>
          </a:ln>
        </p:spPr>
      </p:pic>
      <p:sp>
        <p:nvSpPr>
          <p:cNvPr id="219" name="Google Shape;219;p12"/>
          <p:cNvSpPr/>
          <p:nvPr/>
        </p:nvSpPr>
        <p:spPr>
          <a:xfrm>
            <a:off x="8645456" y="5903361"/>
            <a:ext cx="3783647"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100" u="sng">
                <a:solidFill>
                  <a:schemeClr val="dk1"/>
                </a:solidFill>
                <a:latin typeface="Calibri"/>
                <a:ea typeface="Calibri"/>
                <a:cs typeface="Calibri"/>
                <a:sym typeface="Calibri"/>
                <a:hlinkClick r:id="rId6">
                  <a:extLst>
                    <a:ext uri="{A12FA001-AC4F-418D-AE19-62706E023703}">
                      <ahyp:hlinkClr val="tx"/>
                    </a:ext>
                  </a:extLst>
                </a:hlinkClick>
              </a:rPr>
              <a:t>https://app.becas-santander.com/es/program/becas-santander-estudios-para-erasmus-2023-2024</a:t>
            </a:r>
            <a:r>
              <a:rPr lang="es-E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3"/>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Erasmus Estudios </a:t>
            </a:r>
            <a:endParaRPr b="1" sz="4267">
              <a:solidFill>
                <a:srgbClr val="7F7F7F"/>
              </a:solidFill>
              <a:latin typeface="Calibri"/>
              <a:ea typeface="Calibri"/>
              <a:cs typeface="Calibri"/>
              <a:sym typeface="Calibri"/>
            </a:endParaRPr>
          </a:p>
        </p:txBody>
      </p:sp>
      <p:sp>
        <p:nvSpPr>
          <p:cNvPr id="225" name="Google Shape;225;p13"/>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226" name="Google Shape;226;p13"/>
          <p:cNvSpPr txBox="1"/>
          <p:nvPr/>
        </p:nvSpPr>
        <p:spPr>
          <a:xfrm>
            <a:off x="601693" y="1784548"/>
            <a:ext cx="388620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Destinos</a:t>
            </a:r>
            <a:endParaRPr sz="3200">
              <a:solidFill>
                <a:srgbClr val="C00000"/>
              </a:solidFill>
              <a:latin typeface="Calibri"/>
              <a:ea typeface="Calibri"/>
              <a:cs typeface="Calibri"/>
              <a:sym typeface="Calibri"/>
            </a:endParaRPr>
          </a:p>
        </p:txBody>
      </p:sp>
      <p:sp>
        <p:nvSpPr>
          <p:cNvPr id="227" name="Google Shape;227;p13"/>
          <p:cNvSpPr/>
          <p:nvPr/>
        </p:nvSpPr>
        <p:spPr>
          <a:xfrm>
            <a:off x="601693" y="2433795"/>
            <a:ext cx="10942607" cy="36317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Listado de destinos de la convocatoria del curso pasado 2023/24 (puede haber modificaciones ya que aún no ha salido la de este año, pero será parecido): </a:t>
            </a:r>
            <a:r>
              <a:rPr lang="es-ES" sz="1800">
                <a:solidFill>
                  <a:schemeClr val="dk1"/>
                </a:solidFill>
                <a:latin typeface="Calibri"/>
                <a:ea typeface="Calibri"/>
                <a:cs typeface="Calibri"/>
                <a:sym typeface="Calibri"/>
              </a:rPr>
              <a:t>https://biologicas.ucm.es/salientes-outgoing</a:t>
            </a:r>
            <a:endParaRPr sz="1800">
              <a:solidFill>
                <a:schemeClr val="dk1"/>
              </a:solidFill>
              <a:latin typeface="Calibri"/>
              <a:ea typeface="Calibri"/>
              <a:cs typeface="Calibri"/>
              <a:sym typeface="Calibri"/>
            </a:endParaRPr>
          </a:p>
          <a:p>
            <a:pPr indent="0" lvl="0" marL="0" marR="0" rtl="0" algn="l">
              <a:spcBef>
                <a:spcPts val="60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600"/>
              </a:spcBef>
              <a:spcAft>
                <a:spcPts val="0"/>
              </a:spcAft>
              <a:buNone/>
            </a:pPr>
            <a:r>
              <a:t/>
            </a:r>
            <a:endParaRPr sz="800">
              <a:solidFill>
                <a:schemeClr val="dk1"/>
              </a:solidFill>
              <a:latin typeface="Calibri"/>
              <a:ea typeface="Calibri"/>
              <a:cs typeface="Calibri"/>
              <a:sym typeface="Calibri"/>
            </a:endParaRPr>
          </a:p>
          <a:p>
            <a:pPr indent="0" lvl="0" marL="0" marR="0" rtl="0" algn="l">
              <a:spcBef>
                <a:spcPts val="600"/>
              </a:spcBef>
              <a:spcAft>
                <a:spcPts val="0"/>
              </a:spcAft>
              <a:buNone/>
            </a:pPr>
            <a:r>
              <a:rPr lang="es-ES" sz="2000">
                <a:solidFill>
                  <a:schemeClr val="dk1"/>
                </a:solidFill>
                <a:latin typeface="Calibri"/>
                <a:ea typeface="Calibri"/>
                <a:cs typeface="Calibri"/>
                <a:sym typeface="Calibri"/>
              </a:rPr>
              <a:t>Aspectos </a:t>
            </a:r>
            <a:r>
              <a:rPr lang="es-ES" sz="2000">
                <a:solidFill>
                  <a:schemeClr val="dk1"/>
                </a:solidFill>
                <a:latin typeface="Calibri"/>
                <a:ea typeface="Calibri"/>
                <a:cs typeface="Calibri"/>
                <a:sym typeface="Calibri"/>
              </a:rPr>
              <a:t>a tener en cuenta:</a:t>
            </a:r>
            <a:endParaRPr/>
          </a:p>
          <a:p>
            <a:pPr indent="-285750" lvl="0" marL="285750" marR="0" rtl="0" algn="l">
              <a:spcBef>
                <a:spcPts val="600"/>
              </a:spcBef>
              <a:spcAft>
                <a:spcPts val="0"/>
              </a:spcAft>
              <a:buClr>
                <a:schemeClr val="dk1"/>
              </a:buClr>
              <a:buSzPts val="2000"/>
              <a:buFont typeface="Calibri"/>
              <a:buChar char="-"/>
            </a:pPr>
            <a:r>
              <a:rPr lang="es-ES" sz="2000">
                <a:solidFill>
                  <a:schemeClr val="dk1"/>
                </a:solidFill>
                <a:latin typeface="Calibri"/>
                <a:ea typeface="Calibri"/>
                <a:cs typeface="Calibri"/>
                <a:sym typeface="Calibri"/>
              </a:rPr>
              <a:t>Idioma</a:t>
            </a:r>
            <a:endParaRPr/>
          </a:p>
          <a:p>
            <a:pPr indent="-285750" lvl="0" marL="285750" marR="0" rtl="0" algn="l">
              <a:spcBef>
                <a:spcPts val="600"/>
              </a:spcBef>
              <a:spcAft>
                <a:spcPts val="0"/>
              </a:spcAft>
              <a:buClr>
                <a:schemeClr val="dk1"/>
              </a:buClr>
              <a:buSzPts val="2000"/>
              <a:buFont typeface="Calibri"/>
              <a:buChar char="-"/>
            </a:pPr>
            <a:r>
              <a:rPr lang="es-ES" sz="2000">
                <a:solidFill>
                  <a:schemeClr val="dk1"/>
                </a:solidFill>
                <a:latin typeface="Calibri"/>
                <a:ea typeface="Calibri"/>
                <a:cs typeface="Calibri"/>
                <a:sym typeface="Calibri"/>
              </a:rPr>
              <a:t>Oferta de asignaturas</a:t>
            </a:r>
            <a:endParaRPr/>
          </a:p>
          <a:p>
            <a:pPr indent="-158750" lvl="0" marL="285750" marR="0" rtl="0" algn="l">
              <a:spcBef>
                <a:spcPts val="60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234950" lvl="0" marL="285750" marR="0" rtl="0" algn="l">
              <a:spcBef>
                <a:spcPts val="60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a:p>
            <a:pPr indent="0" lvl="0" marL="0" marR="0" rtl="0" algn="l">
              <a:spcBef>
                <a:spcPts val="600"/>
              </a:spcBef>
              <a:spcAft>
                <a:spcPts val="0"/>
              </a:spcAft>
              <a:buNone/>
            </a:pPr>
            <a:r>
              <a:rPr lang="es-ES" sz="2000">
                <a:solidFill>
                  <a:schemeClr val="dk1"/>
                </a:solidFill>
                <a:latin typeface="Calibri"/>
                <a:ea typeface="Calibri"/>
                <a:cs typeface="Calibri"/>
                <a:sym typeface="Calibri"/>
              </a:rPr>
              <a:t>Cada universidad de destino establece su propio requisito de idioma, algunas universidades no aceptan los certificados de Idiomas Complutense (ver tabla): </a:t>
            </a:r>
            <a:r>
              <a:rPr lang="es-ES" sz="2000" u="sng">
                <a:solidFill>
                  <a:schemeClr val="dk1"/>
                </a:solidFill>
                <a:latin typeface="Calibri"/>
                <a:ea typeface="Calibri"/>
                <a:cs typeface="Calibri"/>
                <a:sym typeface="Calibri"/>
                <a:hlinkClick r:id="rId3">
                  <a:extLst>
                    <a:ext uri="{A12FA001-AC4F-418D-AE19-62706E023703}">
                      <ahyp:hlinkClr val="tx"/>
                    </a:ext>
                  </a:extLst>
                </a:hlinkClick>
              </a:rPr>
              <a:t>https://www.ucm.es/avance-convocatoria-erasmus</a:t>
            </a:r>
            <a:endParaRPr sz="2000">
              <a:solidFill>
                <a:schemeClr val="dk1"/>
              </a:solidFill>
              <a:latin typeface="Calibri"/>
              <a:ea typeface="Calibri"/>
              <a:cs typeface="Calibri"/>
              <a:sym typeface="Calibri"/>
            </a:endParaRPr>
          </a:p>
        </p:txBody>
      </p:sp>
      <p:pic>
        <p:nvPicPr>
          <p:cNvPr id="228" name="Google Shape;228;p13"/>
          <p:cNvPicPr preferRelativeResize="0"/>
          <p:nvPr/>
        </p:nvPicPr>
        <p:blipFill rotWithShape="1">
          <a:blip r:embed="rId4">
            <a:alphaModFix/>
          </a:blip>
          <a:srcRect b="0" l="0" r="0" t="0"/>
          <a:stretch/>
        </p:blipFill>
        <p:spPr>
          <a:xfrm>
            <a:off x="8514732" y="939665"/>
            <a:ext cx="3292720" cy="940777"/>
          </a:xfrm>
          <a:prstGeom prst="rect">
            <a:avLst/>
          </a:prstGeom>
          <a:noFill/>
          <a:ln>
            <a:noFill/>
          </a:ln>
        </p:spPr>
      </p:pic>
      <p:sp>
        <p:nvSpPr>
          <p:cNvPr id="229" name="Google Shape;229;p13"/>
          <p:cNvSpPr txBox="1"/>
          <p:nvPr/>
        </p:nvSpPr>
        <p:spPr>
          <a:xfrm>
            <a:off x="3692767" y="3265706"/>
            <a:ext cx="7702061" cy="1754326"/>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s-ES" sz="1800">
                <a:solidFill>
                  <a:schemeClr val="dk1"/>
                </a:solidFill>
                <a:latin typeface="Calibri"/>
                <a:ea typeface="Calibri"/>
                <a:cs typeface="Calibri"/>
                <a:sym typeface="Calibri"/>
              </a:rPr>
              <a:t>ES MUY IMPORTANTE </a:t>
            </a:r>
            <a:r>
              <a:rPr b="1" lang="es-ES" sz="1800">
                <a:solidFill>
                  <a:srgbClr val="FF0000"/>
                </a:solidFill>
                <a:latin typeface="Calibri"/>
                <a:ea typeface="Calibri"/>
                <a:cs typeface="Calibri"/>
                <a:sym typeface="Calibri"/>
              </a:rPr>
              <a:t>VISITAR LAS PÁGINAS WEB </a:t>
            </a:r>
            <a:r>
              <a:rPr b="1" lang="es-ES" sz="1800">
                <a:solidFill>
                  <a:schemeClr val="dk1"/>
                </a:solidFill>
                <a:latin typeface="Calibri"/>
                <a:ea typeface="Calibri"/>
                <a:cs typeface="Calibri"/>
                <a:sym typeface="Calibri"/>
              </a:rPr>
              <a:t>DE LAS UNIVERSIDADES Y VERIFICAR QUE SE IMPARTEN LAS ASIGNATURAS QUE OS GUSTARÍA CURSAR Y QUE SON EN UN IDIOMA QUE DOMINAIS </a:t>
            </a:r>
            <a:r>
              <a:rPr b="1" lang="es-ES" sz="1800">
                <a:solidFill>
                  <a:srgbClr val="FF0000"/>
                </a:solidFill>
                <a:latin typeface="Calibri"/>
                <a:ea typeface="Calibri"/>
                <a:cs typeface="Calibri"/>
                <a:sym typeface="Calibri"/>
              </a:rPr>
              <a:t>ANTES DE HACER LA SOLICITUD </a:t>
            </a:r>
            <a:r>
              <a:rPr b="1" lang="es-ES" sz="1800">
                <a:solidFill>
                  <a:schemeClr val="dk1"/>
                </a:solidFill>
                <a:latin typeface="Calibri"/>
                <a:ea typeface="Calibri"/>
                <a:cs typeface="Calibri"/>
                <a:sym typeface="Calibri"/>
              </a:rPr>
              <a:t>PARA PODER </a:t>
            </a:r>
            <a:r>
              <a:rPr b="1" lang="es-ES" sz="1800">
                <a:solidFill>
                  <a:srgbClr val="FF0000"/>
                </a:solidFill>
                <a:latin typeface="Calibri"/>
                <a:ea typeface="Calibri"/>
                <a:cs typeface="Calibri"/>
                <a:sym typeface="Calibri"/>
              </a:rPr>
              <a:t>REALIZAR UN LISTADO DE PREFERENCIAS ADECUADO</a:t>
            </a:r>
            <a:endParaRPr b="1" sz="1800">
              <a:solidFill>
                <a:srgbClr val="FF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g28d3c4cecbc_0_9"/>
          <p:cNvPicPr preferRelativeResize="0"/>
          <p:nvPr/>
        </p:nvPicPr>
        <p:blipFill>
          <a:blip r:embed="rId3">
            <a:alphaModFix/>
          </a:blip>
          <a:stretch>
            <a:fillRect/>
          </a:stretch>
        </p:blipFill>
        <p:spPr>
          <a:xfrm>
            <a:off x="355400" y="765125"/>
            <a:ext cx="6148899" cy="5596951"/>
          </a:xfrm>
          <a:prstGeom prst="rect">
            <a:avLst/>
          </a:prstGeom>
          <a:noFill/>
          <a:ln cap="flat" cmpd="sng" w="9525">
            <a:solidFill>
              <a:schemeClr val="dk1"/>
            </a:solidFill>
            <a:prstDash val="solid"/>
            <a:round/>
            <a:headEnd len="sm" w="sm" type="none"/>
            <a:tailEnd len="sm" w="sm" type="none"/>
          </a:ln>
        </p:spPr>
      </p:pic>
      <p:sp>
        <p:nvSpPr>
          <p:cNvPr id="235" name="Google Shape;235;g28d3c4cecbc_0_9"/>
          <p:cNvSpPr txBox="1"/>
          <p:nvPr/>
        </p:nvSpPr>
        <p:spPr>
          <a:xfrm>
            <a:off x="666100" y="6362075"/>
            <a:ext cx="5527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solidFill>
                  <a:schemeClr val="lt1"/>
                </a:solidFill>
              </a:rPr>
              <a:t>https://biologicas.ucm.es/movilidad-mobility</a:t>
            </a:r>
            <a:endParaRPr sz="1000">
              <a:solidFill>
                <a:schemeClr val="lt1"/>
              </a:solidFill>
            </a:endParaRPr>
          </a:p>
        </p:txBody>
      </p:sp>
      <p:sp>
        <p:nvSpPr>
          <p:cNvPr id="236" name="Google Shape;236;g28d3c4cecbc_0_9"/>
          <p:cNvSpPr/>
          <p:nvPr/>
        </p:nvSpPr>
        <p:spPr>
          <a:xfrm>
            <a:off x="3404000" y="5855550"/>
            <a:ext cx="577800" cy="374700"/>
          </a:xfrm>
          <a:prstGeom prst="rightArrow">
            <a:avLst>
              <a:gd fmla="val 50000" name="adj1"/>
              <a:gd fmla="val 50000" name="adj2"/>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37" name="Google Shape;237;g28d3c4cecbc_0_9"/>
          <p:cNvPicPr preferRelativeResize="0"/>
          <p:nvPr/>
        </p:nvPicPr>
        <p:blipFill>
          <a:blip r:embed="rId4">
            <a:alphaModFix/>
          </a:blip>
          <a:stretch>
            <a:fillRect/>
          </a:stretch>
        </p:blipFill>
        <p:spPr>
          <a:xfrm>
            <a:off x="6687924" y="2624825"/>
            <a:ext cx="5382900" cy="1877548"/>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4"/>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Erasmus Estudios </a:t>
            </a:r>
            <a:endParaRPr b="1" sz="4267">
              <a:solidFill>
                <a:srgbClr val="7F7F7F"/>
              </a:solidFill>
              <a:latin typeface="Calibri"/>
              <a:ea typeface="Calibri"/>
              <a:cs typeface="Calibri"/>
              <a:sym typeface="Calibri"/>
            </a:endParaRPr>
          </a:p>
        </p:txBody>
      </p:sp>
      <p:sp>
        <p:nvSpPr>
          <p:cNvPr id="243" name="Google Shape;243;p14"/>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244" name="Google Shape;244;p14"/>
          <p:cNvSpPr txBox="1"/>
          <p:nvPr/>
        </p:nvSpPr>
        <p:spPr>
          <a:xfrm>
            <a:off x="601693" y="1784548"/>
            <a:ext cx="618596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Destinos (Suiza-Programa SEMP)</a:t>
            </a:r>
            <a:endParaRPr sz="3200">
              <a:solidFill>
                <a:srgbClr val="C00000"/>
              </a:solidFill>
              <a:latin typeface="Calibri"/>
              <a:ea typeface="Calibri"/>
              <a:cs typeface="Calibri"/>
              <a:sym typeface="Calibri"/>
            </a:endParaRPr>
          </a:p>
        </p:txBody>
      </p:sp>
      <p:pic>
        <p:nvPicPr>
          <p:cNvPr id="245" name="Google Shape;245;p14"/>
          <p:cNvPicPr preferRelativeResize="0"/>
          <p:nvPr/>
        </p:nvPicPr>
        <p:blipFill rotWithShape="1">
          <a:blip r:embed="rId3">
            <a:alphaModFix/>
          </a:blip>
          <a:srcRect b="0" l="0" r="0" t="0"/>
          <a:stretch/>
        </p:blipFill>
        <p:spPr>
          <a:xfrm>
            <a:off x="8514732" y="939665"/>
            <a:ext cx="3292720" cy="940777"/>
          </a:xfrm>
          <a:prstGeom prst="rect">
            <a:avLst/>
          </a:prstGeom>
          <a:noFill/>
          <a:ln>
            <a:noFill/>
          </a:ln>
        </p:spPr>
      </p:pic>
      <p:sp>
        <p:nvSpPr>
          <p:cNvPr id="246" name="Google Shape;246;p14"/>
          <p:cNvSpPr/>
          <p:nvPr/>
        </p:nvSpPr>
        <p:spPr>
          <a:xfrm>
            <a:off x="601692" y="2533536"/>
            <a:ext cx="10828307" cy="30162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Suiza no es un país miembro del Programa Erasmus+, los estudiantes adjudicatarios de una plaza en Suiza no tendrán estatus “Erasmus”; sin embargo las instituciones Suizas darán a los estudiantes el mismo tratamiento que a los estudiantes Erasmus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s-ES" sz="1800">
                <a:solidFill>
                  <a:schemeClr val="dk1"/>
                </a:solidFill>
                <a:latin typeface="Calibri"/>
                <a:ea typeface="Calibri"/>
                <a:cs typeface="Calibri"/>
                <a:sym typeface="Calibri"/>
              </a:rPr>
              <a:t>CARACTERÍSTICAS:</a:t>
            </a:r>
            <a:endParaRPr/>
          </a:p>
          <a:p>
            <a:pPr indent="0" lvl="0" marL="0" marR="0" rtl="0" algn="l">
              <a:spcBef>
                <a:spcPts val="0"/>
              </a:spcBef>
              <a:spcAft>
                <a:spcPts val="0"/>
              </a:spcAft>
              <a:buNone/>
            </a:pPr>
            <a:r>
              <a:t/>
            </a:r>
            <a:endParaRPr b="1" sz="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Exención de pago de matrícula en destino</a:t>
            </a:r>
            <a:endParaRPr/>
          </a:p>
          <a:p>
            <a:pPr indent="-285750" lvl="0" marL="285750" marR="0" rtl="0" algn="l">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Financiación. La movilidad de los estudiantes Erasmus que reciben las instituciones suizas está financiada por el Gobierno El pago de las becas lo realiza la institución de acogida directamente a cada estudiante.</a:t>
            </a:r>
            <a:endParaRPr/>
          </a:p>
          <a:p>
            <a:pPr indent="-285750" lvl="0" marL="285750" marR="0" rtl="0" algn="l">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Importe de las becas: 440 CHF por mes (375 €/mes)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14"/>
          <p:cNvSpPr txBox="1"/>
          <p:nvPr/>
        </p:nvSpPr>
        <p:spPr>
          <a:xfrm>
            <a:off x="2890015" y="5529293"/>
            <a:ext cx="7543800" cy="369332"/>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Calibri"/>
                <a:ea typeface="Calibri"/>
                <a:cs typeface="Calibri"/>
                <a:sym typeface="Calibri"/>
              </a:rPr>
              <a:t>NO SABEMOS CÓMO SERÁN ESTAS PLAZAS O SI HABRÁN</a:t>
            </a:r>
            <a:endParaRPr b="1"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5"/>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Erasmus Estudios </a:t>
            </a:r>
            <a:endParaRPr b="1" sz="4267">
              <a:solidFill>
                <a:srgbClr val="7F7F7F"/>
              </a:solidFill>
              <a:latin typeface="Calibri"/>
              <a:ea typeface="Calibri"/>
              <a:cs typeface="Calibri"/>
              <a:sym typeface="Calibri"/>
            </a:endParaRPr>
          </a:p>
        </p:txBody>
      </p:sp>
      <p:sp>
        <p:nvSpPr>
          <p:cNvPr id="253" name="Google Shape;253;p15"/>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254" name="Google Shape;254;p15"/>
          <p:cNvSpPr txBox="1"/>
          <p:nvPr/>
        </p:nvSpPr>
        <p:spPr>
          <a:xfrm>
            <a:off x="601693" y="1784548"/>
            <a:ext cx="388620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Calendario</a:t>
            </a:r>
            <a:endParaRPr sz="3200">
              <a:solidFill>
                <a:srgbClr val="C00000"/>
              </a:solidFill>
              <a:latin typeface="Calibri"/>
              <a:ea typeface="Calibri"/>
              <a:cs typeface="Calibri"/>
              <a:sym typeface="Calibri"/>
            </a:endParaRPr>
          </a:p>
        </p:txBody>
      </p:sp>
      <p:sp>
        <p:nvSpPr>
          <p:cNvPr id="255" name="Google Shape;255;p15"/>
          <p:cNvSpPr/>
          <p:nvPr/>
        </p:nvSpPr>
        <p:spPr>
          <a:xfrm>
            <a:off x="601692" y="2349157"/>
            <a:ext cx="109426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 </a:t>
            </a:r>
            <a:endParaRPr/>
          </a:p>
        </p:txBody>
      </p:sp>
      <p:pic>
        <p:nvPicPr>
          <p:cNvPr id="256" name="Google Shape;256;p15"/>
          <p:cNvPicPr preferRelativeResize="0"/>
          <p:nvPr/>
        </p:nvPicPr>
        <p:blipFill rotWithShape="1">
          <a:blip r:embed="rId3">
            <a:alphaModFix/>
          </a:blip>
          <a:srcRect b="0" l="0" r="0" t="0"/>
          <a:stretch/>
        </p:blipFill>
        <p:spPr>
          <a:xfrm>
            <a:off x="8514732" y="939665"/>
            <a:ext cx="3292720" cy="940777"/>
          </a:xfrm>
          <a:prstGeom prst="rect">
            <a:avLst/>
          </a:prstGeom>
          <a:noFill/>
          <a:ln>
            <a:noFill/>
          </a:ln>
        </p:spPr>
      </p:pic>
      <p:graphicFrame>
        <p:nvGraphicFramePr>
          <p:cNvPr id="257" name="Google Shape;257;p15"/>
          <p:cNvGraphicFramePr/>
          <p:nvPr/>
        </p:nvGraphicFramePr>
        <p:xfrm>
          <a:off x="703386" y="2369323"/>
          <a:ext cx="3000000" cy="3000000"/>
        </p:xfrm>
        <a:graphic>
          <a:graphicData uri="http://schemas.openxmlformats.org/drawingml/2006/table">
            <a:tbl>
              <a:tblPr bandRow="1" firstRow="1">
                <a:noFill/>
                <a:tableStyleId>{D58D6D94-58D1-4F62-BAAD-169640637F1B}</a:tableStyleId>
              </a:tblPr>
              <a:tblGrid>
                <a:gridCol w="5129100"/>
                <a:gridCol w="5711825"/>
              </a:tblGrid>
              <a:tr h="409050">
                <a:tc>
                  <a:txBody>
                    <a:bodyPr/>
                    <a:lstStyle/>
                    <a:p>
                      <a:pPr indent="0" lvl="0" marL="0" marR="0" rtl="0" algn="ctr">
                        <a:lnSpc>
                          <a:spcPct val="100000"/>
                        </a:lnSpc>
                        <a:spcBef>
                          <a:spcPts val="0"/>
                        </a:spcBef>
                        <a:spcAft>
                          <a:spcPts val="0"/>
                        </a:spcAft>
                        <a:buClr>
                          <a:schemeClr val="dk1"/>
                        </a:buClr>
                        <a:buSzPts val="1600"/>
                        <a:buFont typeface="Calibri"/>
                        <a:buNone/>
                      </a:pPr>
                      <a:r>
                        <a:rPr b="1" lang="es-ES" sz="1600" u="none" cap="none" strike="noStrike">
                          <a:solidFill>
                            <a:schemeClr val="dk1"/>
                          </a:solidFill>
                          <a:latin typeface="Calibri"/>
                          <a:ea typeface="Calibri"/>
                          <a:cs typeface="Calibri"/>
                          <a:sym typeface="Calibri"/>
                        </a:rPr>
                        <a:t>Presentación de solicitudes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FF0000"/>
                        </a:buClr>
                        <a:buSzPts val="1600"/>
                        <a:buFont typeface="Calibri"/>
                        <a:buNone/>
                      </a:pPr>
                      <a:r>
                        <a:rPr b="1" lang="es-ES" sz="1600" u="none" cap="none" strike="noStrike">
                          <a:solidFill>
                            <a:srgbClr val="FF0000"/>
                          </a:solidFill>
                          <a:latin typeface="Calibri"/>
                          <a:ea typeface="Calibri"/>
                          <a:cs typeface="Calibri"/>
                          <a:sym typeface="Calibri"/>
                        </a:rPr>
                        <a:t>Del 28 de noviembre al 16 de diciembre de 2022</a:t>
                      </a:r>
                      <a:endParaRPr sz="2400" u="none" cap="none" strike="noStrike">
                        <a:solidFill>
                          <a:srgbClr val="FF0000"/>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14000">
                <a:tc>
                  <a:txBody>
                    <a:bodyPr/>
                    <a:lstStyle/>
                    <a:p>
                      <a:pPr indent="0" lvl="0" marL="0" marR="0" rtl="0" algn="ctr">
                        <a:spcBef>
                          <a:spcPts val="0"/>
                        </a:spcBef>
                        <a:spcAft>
                          <a:spcPts val="0"/>
                        </a:spcAft>
                        <a:buNone/>
                      </a:pPr>
                      <a:r>
                        <a:rPr b="1" lang="es-ES" sz="1600" u="none" cap="none" strike="noStrike"/>
                        <a:t>Publicación listado de solicitudes admitidas y excluidas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ES" sz="1600" u="none" cap="none" strike="noStrike"/>
                        <a:t>Último día de plazo para publicación: </a:t>
                      </a:r>
                      <a:r>
                        <a:rPr b="1" lang="es-ES" sz="1600" u="none" cap="none" strike="noStrike">
                          <a:solidFill>
                            <a:srgbClr val="FF0000"/>
                          </a:solidFill>
                        </a:rPr>
                        <a:t>13 de enero de 2023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64350">
                <a:tc>
                  <a:txBody>
                    <a:bodyPr/>
                    <a:lstStyle/>
                    <a:p>
                      <a:pPr indent="0" lvl="0" marL="0" marR="0" rtl="0" algn="ctr">
                        <a:spcBef>
                          <a:spcPts val="0"/>
                        </a:spcBef>
                        <a:spcAft>
                          <a:spcPts val="0"/>
                        </a:spcAft>
                        <a:buNone/>
                      </a:pPr>
                      <a:r>
                        <a:rPr b="1" lang="es-ES" sz="1600" u="none" cap="none" strike="noStrike"/>
                        <a:t>Plazo de subsanación (10 días hábiles)</a:t>
                      </a:r>
                      <a:endParaRPr/>
                    </a:p>
                    <a:p>
                      <a:pPr indent="0" lvl="0" marL="0" marR="0" rtl="0" algn="ctr">
                        <a:spcBef>
                          <a:spcPts val="0"/>
                        </a:spcBef>
                        <a:spcAft>
                          <a:spcPts val="0"/>
                        </a:spcAft>
                        <a:buNone/>
                      </a:pPr>
                      <a:r>
                        <a:rPr b="0" lang="es-ES" sz="1200" u="none" cap="none" strike="noStrike"/>
                        <a:t>El periodo vacacional (23/12/2022 a 08/01/2023) se considerará</a:t>
                      </a:r>
                      <a:endParaRPr/>
                    </a:p>
                    <a:p>
                      <a:pPr indent="0" lvl="0" marL="0" marR="0" rtl="0" algn="ctr">
                        <a:spcBef>
                          <a:spcPts val="0"/>
                        </a:spcBef>
                        <a:spcAft>
                          <a:spcPts val="0"/>
                        </a:spcAft>
                        <a:buNone/>
                      </a:pPr>
                      <a:r>
                        <a:rPr b="0" lang="es-ES" sz="1200" u="none" cap="none" strike="noStrike"/>
                        <a:t> Inhábil a todos los efectos. </a:t>
                      </a:r>
                      <a:endParaRPr/>
                    </a:p>
                    <a:p>
                      <a:pPr indent="0" lvl="0" marL="0" marR="0" rtl="0" algn="ctr">
                        <a:spcBef>
                          <a:spcPts val="0"/>
                        </a:spcBef>
                        <a:spcAft>
                          <a:spcPts val="0"/>
                        </a:spcAft>
                        <a:buNone/>
                      </a:pPr>
                      <a:r>
                        <a:t/>
                      </a:r>
                      <a:endParaRPr sz="16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s-ES" sz="1600" u="none" cap="none" strike="noStrike">
                          <a:solidFill>
                            <a:srgbClr val="FF0000"/>
                          </a:solidFill>
                        </a:rPr>
                        <a:t>10 días hábiles </a:t>
                      </a:r>
                      <a:r>
                        <a:rPr lang="es-ES" sz="1600" u="none" cap="none" strike="noStrike"/>
                        <a:t>contando a partir del día siguiente a la publicación en cada centro del listado de solicitudes admitidas y excluidas</a:t>
                      </a:r>
                      <a:endParaRPr/>
                    </a:p>
                    <a:p>
                      <a:pPr indent="0" lvl="0" marL="0" marR="0" rtl="0" algn="ctr">
                        <a:spcBef>
                          <a:spcPts val="0"/>
                        </a:spcBef>
                        <a:spcAft>
                          <a:spcPts val="0"/>
                        </a:spcAft>
                        <a:buNone/>
                      </a:pPr>
                      <a:r>
                        <a:rPr lang="es-ES" sz="1600" u="none" cap="none" strike="noStrike"/>
                        <a:t> </a:t>
                      </a:r>
                      <a:r>
                        <a:rPr lang="es-ES" sz="1100" u="none" cap="none" strike="noStrike"/>
                        <a:t>Subsanación de documentos, se puede adelantar por correo electrónico durante el periodo vacacional. Enlace a las direcciones de correo electrónico de los centros:</a:t>
                      </a:r>
                      <a:endParaRPr/>
                    </a:p>
                    <a:p>
                      <a:pPr indent="0" lvl="0" marL="0" marR="0" rtl="0" algn="ctr">
                        <a:spcBef>
                          <a:spcPts val="0"/>
                        </a:spcBef>
                        <a:spcAft>
                          <a:spcPts val="0"/>
                        </a:spcAft>
                        <a:buNone/>
                      </a:pPr>
                      <a:r>
                        <a:rPr lang="es-ES" sz="1100" u="sng" cap="none" strike="noStrike">
                          <a:solidFill>
                            <a:schemeClr val="hlink"/>
                          </a:solidFill>
                          <a:hlinkClick r:id="rId4"/>
                        </a:rPr>
                        <a:t>https://www.ucm.es/oficinaserasmus</a:t>
                      </a:r>
                      <a:endParaRPr sz="11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09300">
                <a:tc>
                  <a:txBody>
                    <a:bodyPr/>
                    <a:lstStyle/>
                    <a:p>
                      <a:pPr indent="0" lvl="0" marL="0" marR="0" rtl="0" algn="ctr">
                        <a:spcBef>
                          <a:spcPts val="0"/>
                        </a:spcBef>
                        <a:spcAft>
                          <a:spcPts val="0"/>
                        </a:spcAft>
                        <a:buNone/>
                      </a:pPr>
                      <a:r>
                        <a:rPr b="1" lang="es-ES" sz="1600" u="none" cap="none" strike="noStrike"/>
                        <a:t>Publicación de relación provisional de adjudicación de plazas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FF0000"/>
                        </a:buClr>
                        <a:buSzPts val="1600"/>
                        <a:buFont typeface="Calibri"/>
                        <a:buNone/>
                      </a:pPr>
                      <a:r>
                        <a:rPr b="1" lang="es-ES" sz="1600" u="none" cap="none" strike="noStrike">
                          <a:solidFill>
                            <a:srgbClr val="FF0000"/>
                          </a:solidFill>
                          <a:latin typeface="Calibri"/>
                          <a:ea typeface="Calibri"/>
                          <a:cs typeface="Calibri"/>
                          <a:sym typeface="Calibri"/>
                        </a:rPr>
                        <a:t>20 de febrero de 2023</a:t>
                      </a:r>
                      <a:endParaRPr b="0" sz="2800" u="none" cap="none" strike="noStrike">
                        <a:solidFill>
                          <a:srgbClr val="FF0000"/>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07325">
                <a:tc>
                  <a:txBody>
                    <a:bodyPr/>
                    <a:lstStyle/>
                    <a:p>
                      <a:pPr indent="0" lvl="0" marL="0" marR="0" rtl="0" algn="ctr">
                        <a:lnSpc>
                          <a:spcPct val="100000"/>
                        </a:lnSpc>
                        <a:spcBef>
                          <a:spcPts val="0"/>
                        </a:spcBef>
                        <a:spcAft>
                          <a:spcPts val="0"/>
                        </a:spcAft>
                        <a:buClr>
                          <a:schemeClr val="dk1"/>
                        </a:buClr>
                        <a:buSzPts val="1600"/>
                        <a:buFont typeface="Calibri"/>
                        <a:buNone/>
                      </a:pPr>
                      <a:r>
                        <a:rPr b="1" lang="es-ES" sz="1600" u="none" cap="none" strike="noStrike">
                          <a:latin typeface="Calibri"/>
                          <a:ea typeface="Calibri"/>
                          <a:cs typeface="Calibri"/>
                          <a:sym typeface="Calibri"/>
                        </a:rPr>
                        <a:t>Confirmación de aceptación de plaza (10 días hábiles)</a:t>
                      </a:r>
                      <a:endParaRPr b="1" sz="3200" u="none" cap="none" strike="noStrike">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FF0000"/>
                        </a:buClr>
                        <a:buSzPts val="1600"/>
                        <a:buFont typeface="Calibri"/>
                        <a:buNone/>
                      </a:pPr>
                      <a:r>
                        <a:rPr b="1" lang="es-ES" sz="1600" u="none" cap="none" strike="noStrike">
                          <a:solidFill>
                            <a:srgbClr val="FF0000"/>
                          </a:solidFill>
                          <a:latin typeface="Calibri"/>
                          <a:ea typeface="Calibri"/>
                          <a:cs typeface="Calibri"/>
                          <a:sym typeface="Calibri"/>
                        </a:rPr>
                        <a:t>Del 21 de febrero a 6 de marzo de 2023 (ambos inclusive)</a:t>
                      </a:r>
                      <a:endParaRPr sz="3200" u="none" cap="none" strike="noStrike">
                        <a:solidFill>
                          <a:srgbClr val="FF0000"/>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50825">
                <a:tc>
                  <a:txBody>
                    <a:bodyPr/>
                    <a:lstStyle/>
                    <a:p>
                      <a:pPr indent="0" lvl="0" marL="0" marR="0" rtl="0" algn="ctr">
                        <a:lnSpc>
                          <a:spcPct val="100000"/>
                        </a:lnSpc>
                        <a:spcBef>
                          <a:spcPts val="0"/>
                        </a:spcBef>
                        <a:spcAft>
                          <a:spcPts val="0"/>
                        </a:spcAft>
                        <a:buClr>
                          <a:schemeClr val="dk1"/>
                        </a:buClr>
                        <a:buSzPts val="1600"/>
                        <a:buFont typeface="Calibri"/>
                        <a:buNone/>
                      </a:pPr>
                      <a:r>
                        <a:rPr b="1" lang="es-ES" sz="1600" u="none" cap="none" strike="noStrike">
                          <a:latin typeface="Calibri"/>
                          <a:ea typeface="Calibri"/>
                          <a:cs typeface="Calibri"/>
                          <a:sym typeface="Calibri"/>
                        </a:rPr>
                        <a:t>Publicación de relación de adjudicación de plazas 2022/23</a:t>
                      </a:r>
                      <a:endParaRPr b="1" sz="1600" u="none" cap="none" strike="noStrike">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FF0000"/>
                        </a:buClr>
                        <a:buSzPts val="1800"/>
                        <a:buFont typeface="Calibri"/>
                        <a:buNone/>
                      </a:pPr>
                      <a:r>
                        <a:rPr b="1" lang="es-ES" sz="1800" u="none" cap="none" strike="noStrike">
                          <a:solidFill>
                            <a:srgbClr val="FF0000"/>
                          </a:solidFill>
                        </a:rPr>
                        <a:t>17 de marzo de 2023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258" name="Google Shape;258;p15"/>
          <p:cNvSpPr txBox="1"/>
          <p:nvPr/>
        </p:nvSpPr>
        <p:spPr>
          <a:xfrm>
            <a:off x="5210800" y="1179225"/>
            <a:ext cx="3033900" cy="8310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2400">
                <a:solidFill>
                  <a:srgbClr val="C00000"/>
                </a:solidFill>
                <a:latin typeface="Calibri"/>
                <a:ea typeface="Calibri"/>
                <a:cs typeface="Calibri"/>
                <a:sym typeface="Calibri"/>
              </a:rPr>
              <a:t>fechas 2023/24</a:t>
            </a:r>
            <a:endParaRPr sz="2400">
              <a:solidFill>
                <a:srgbClr val="C00000"/>
              </a:solidFill>
              <a:latin typeface="Calibri"/>
              <a:ea typeface="Calibri"/>
              <a:cs typeface="Calibri"/>
              <a:sym typeface="Calibri"/>
            </a:endParaRPr>
          </a:p>
          <a:p>
            <a:pPr indent="0" lvl="0" marL="0" marR="0" rtl="0" algn="ctr">
              <a:spcBef>
                <a:spcPts val="0"/>
              </a:spcBef>
              <a:spcAft>
                <a:spcPts val="0"/>
              </a:spcAft>
              <a:buNone/>
            </a:pPr>
            <a:r>
              <a:rPr lang="es-ES" sz="2400">
                <a:solidFill>
                  <a:srgbClr val="C00000"/>
                </a:solidFill>
                <a:latin typeface="Calibri"/>
                <a:ea typeface="Calibri"/>
                <a:cs typeface="Calibri"/>
                <a:sym typeface="Calibri"/>
              </a:rPr>
              <a:t>a definir para </a:t>
            </a:r>
            <a:r>
              <a:rPr b="1" lang="es-ES" sz="2400">
                <a:solidFill>
                  <a:srgbClr val="0000FF"/>
                </a:solidFill>
                <a:latin typeface="Calibri"/>
                <a:ea typeface="Calibri"/>
                <a:cs typeface="Calibri"/>
                <a:sym typeface="Calibri"/>
              </a:rPr>
              <a:t>2024/25</a:t>
            </a:r>
            <a:endParaRPr b="1" sz="2400">
              <a:solidFill>
                <a:srgbClr val="0000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6"/>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Programa SICUE</a:t>
            </a:r>
            <a:endParaRPr b="1" sz="4267">
              <a:solidFill>
                <a:srgbClr val="7F7F7F"/>
              </a:solidFill>
              <a:latin typeface="Calibri"/>
              <a:ea typeface="Calibri"/>
              <a:cs typeface="Calibri"/>
              <a:sym typeface="Calibri"/>
            </a:endParaRPr>
          </a:p>
        </p:txBody>
      </p:sp>
      <p:sp>
        <p:nvSpPr>
          <p:cNvPr id="264" name="Google Shape;264;p16"/>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265" name="Google Shape;265;p16"/>
          <p:cNvSpPr txBox="1"/>
          <p:nvPr/>
        </p:nvSpPr>
        <p:spPr>
          <a:xfrm>
            <a:off x="601693" y="1784548"/>
            <a:ext cx="388620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Requisitos</a:t>
            </a:r>
            <a:endParaRPr sz="3200">
              <a:solidFill>
                <a:srgbClr val="C00000"/>
              </a:solidFill>
              <a:latin typeface="Calibri"/>
              <a:ea typeface="Calibri"/>
              <a:cs typeface="Calibri"/>
              <a:sym typeface="Calibri"/>
            </a:endParaRPr>
          </a:p>
        </p:txBody>
      </p:sp>
      <p:sp>
        <p:nvSpPr>
          <p:cNvPr id="266" name="Google Shape;266;p16"/>
          <p:cNvSpPr/>
          <p:nvPr/>
        </p:nvSpPr>
        <p:spPr>
          <a:xfrm>
            <a:off x="601692" y="2349157"/>
            <a:ext cx="10942607" cy="369332"/>
          </a:xfrm>
          <a:prstGeom prst="rect">
            <a:avLst/>
          </a:prstGeom>
          <a:noFill/>
          <a:ln>
            <a:noFill/>
          </a:ln>
        </p:spPr>
        <p:txBody>
          <a:bodyPr anchorCtr="0" anchor="t" bIns="45700" lIns="91425" spcFirstLastPara="1" rIns="91425" wrap="square" tIns="45700">
            <a:spAutoFit/>
          </a:bodyPr>
          <a:lstStyle/>
          <a:p>
            <a:pPr indent="-228600" lvl="0" marL="342900" marR="0" rtl="0" algn="just">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67" name="Google Shape;267;p16"/>
          <p:cNvSpPr/>
          <p:nvPr/>
        </p:nvSpPr>
        <p:spPr>
          <a:xfrm>
            <a:off x="601691" y="2402730"/>
            <a:ext cx="10617294" cy="1431161"/>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Tener superados un mínimo de 45 créditos y estar matriculado de al menos 30 créditos en el presente curso</a:t>
            </a:r>
            <a:endParaRPr sz="1800">
              <a:solidFill>
                <a:schemeClr val="dk1"/>
              </a:solidFill>
              <a:latin typeface="Calibri"/>
              <a:ea typeface="Calibri"/>
              <a:cs typeface="Calibri"/>
              <a:sym typeface="Calibri"/>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En el caso del estudiantado procedente de traslado, tener superados los 45 créditos en la UCM</a:t>
            </a:r>
            <a:endParaRPr sz="1800">
              <a:solidFill>
                <a:schemeClr val="dk1"/>
              </a:solidFill>
              <a:latin typeface="Calibri"/>
              <a:ea typeface="Calibri"/>
              <a:cs typeface="Calibri"/>
              <a:sym typeface="Calibri"/>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El requisito de superación de créditos deberá cumplirse al inicio del curso actual</a:t>
            </a:r>
            <a:endParaRPr sz="1800">
              <a:solidFill>
                <a:schemeClr val="dk1"/>
              </a:solidFill>
              <a:latin typeface="Calibri"/>
              <a:ea typeface="Calibri"/>
              <a:cs typeface="Calibri"/>
              <a:sym typeface="Calibri"/>
            </a:endParaRPr>
          </a:p>
          <a:p>
            <a:pPr indent="-228600" lvl="0" marL="342900" marR="0" rtl="0" algn="l">
              <a:spcBef>
                <a:spcPts val="60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68" name="Google Shape;268;p16"/>
          <p:cNvSpPr txBox="1"/>
          <p:nvPr/>
        </p:nvSpPr>
        <p:spPr>
          <a:xfrm>
            <a:off x="1817518" y="3640200"/>
            <a:ext cx="8510954" cy="646331"/>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Calibri"/>
                <a:ea typeface="Calibri"/>
                <a:cs typeface="Calibri"/>
                <a:sym typeface="Calibri"/>
              </a:rPr>
              <a:t>EL PROGRAMA SICUE ES UN </a:t>
            </a:r>
            <a:r>
              <a:rPr b="1" lang="es-ES" sz="1800">
                <a:solidFill>
                  <a:srgbClr val="FF0000"/>
                </a:solidFill>
                <a:latin typeface="Calibri"/>
                <a:ea typeface="Calibri"/>
                <a:cs typeface="Calibri"/>
                <a:sym typeface="Calibri"/>
              </a:rPr>
              <a:t>SISTEMA DE INTERCAMBIO, NO UNA BECA. </a:t>
            </a:r>
            <a:r>
              <a:rPr b="1" lang="es-ES" sz="1800">
                <a:solidFill>
                  <a:schemeClr val="dk1"/>
                </a:solidFill>
                <a:latin typeface="Calibri"/>
                <a:ea typeface="Calibri"/>
                <a:cs typeface="Calibri"/>
                <a:sym typeface="Calibri"/>
              </a:rPr>
              <a:t>POR LO TANTO, </a:t>
            </a:r>
            <a:r>
              <a:rPr b="1" lang="es-ES" sz="1800">
                <a:solidFill>
                  <a:srgbClr val="FF0000"/>
                </a:solidFill>
                <a:latin typeface="Calibri"/>
                <a:ea typeface="Calibri"/>
                <a:cs typeface="Calibri"/>
                <a:sym typeface="Calibri"/>
              </a:rPr>
              <a:t>NO</a:t>
            </a:r>
            <a:r>
              <a:rPr b="1" lang="es-ES" sz="1800">
                <a:solidFill>
                  <a:schemeClr val="dk1"/>
                </a:solidFill>
                <a:latin typeface="Calibri"/>
                <a:ea typeface="Calibri"/>
                <a:cs typeface="Calibri"/>
                <a:sym typeface="Calibri"/>
              </a:rPr>
              <a:t> CUENTA CON </a:t>
            </a:r>
            <a:r>
              <a:rPr b="1" lang="es-ES" sz="1800">
                <a:solidFill>
                  <a:srgbClr val="FF0000"/>
                </a:solidFill>
                <a:latin typeface="Calibri"/>
                <a:ea typeface="Calibri"/>
                <a:cs typeface="Calibri"/>
                <a:sym typeface="Calibri"/>
              </a:rPr>
              <a:t>DOTACIÓN ECONÓMICA </a:t>
            </a:r>
            <a:r>
              <a:rPr b="1" lang="es-ES" sz="1800">
                <a:solidFill>
                  <a:schemeClr val="dk1"/>
                </a:solidFill>
                <a:latin typeface="Calibri"/>
                <a:ea typeface="Calibri"/>
                <a:cs typeface="Calibri"/>
                <a:sym typeface="Calibri"/>
              </a:rPr>
              <a:t>NI AYUDA FINANCIERA</a:t>
            </a:r>
            <a:endParaRPr b="1" sz="1800">
              <a:solidFill>
                <a:srgbClr val="FF0000"/>
              </a:solidFill>
              <a:latin typeface="Calibri"/>
              <a:ea typeface="Calibri"/>
              <a:cs typeface="Calibri"/>
              <a:sym typeface="Calibri"/>
            </a:endParaRPr>
          </a:p>
        </p:txBody>
      </p:sp>
      <p:sp>
        <p:nvSpPr>
          <p:cNvPr id="269" name="Google Shape;269;p16"/>
          <p:cNvSpPr txBox="1"/>
          <p:nvPr/>
        </p:nvSpPr>
        <p:spPr>
          <a:xfrm>
            <a:off x="601693" y="4370061"/>
            <a:ext cx="388620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Destinos</a:t>
            </a:r>
            <a:endParaRPr sz="3200">
              <a:solidFill>
                <a:srgbClr val="C00000"/>
              </a:solidFill>
              <a:latin typeface="Calibri"/>
              <a:ea typeface="Calibri"/>
              <a:cs typeface="Calibri"/>
              <a:sym typeface="Calibri"/>
            </a:endParaRPr>
          </a:p>
        </p:txBody>
      </p:sp>
      <p:sp>
        <p:nvSpPr>
          <p:cNvPr id="270" name="Google Shape;270;p16"/>
          <p:cNvSpPr txBox="1"/>
          <p:nvPr/>
        </p:nvSpPr>
        <p:spPr>
          <a:xfrm>
            <a:off x="601691" y="5011615"/>
            <a:ext cx="10942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Oferta de plazas</a:t>
            </a:r>
            <a:r>
              <a:rPr lang="es-ES" sz="1800">
                <a:solidFill>
                  <a:schemeClr val="dk1"/>
                </a:solidFill>
                <a:latin typeface="Calibri"/>
                <a:ea typeface="Calibri"/>
                <a:cs typeface="Calibri"/>
                <a:sym typeface="Calibri"/>
              </a:rPr>
              <a:t> de la convocatoria 2023/24: </a:t>
            </a:r>
            <a:r>
              <a:rPr lang="es-ES" sz="1800" u="sng">
                <a:solidFill>
                  <a:schemeClr val="hlink"/>
                </a:solidFill>
                <a:latin typeface="Calibri"/>
                <a:ea typeface="Calibri"/>
                <a:cs typeface="Calibri"/>
                <a:sym typeface="Calibri"/>
                <a:hlinkClick r:id="rId3"/>
              </a:rPr>
              <a:t>https://www.ucm.es/file/acuerdos-bilaterales-2023-2024</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s-ES" sz="1800">
                <a:solidFill>
                  <a:schemeClr val="dk1"/>
                </a:solidFill>
                <a:latin typeface="Calibri"/>
                <a:ea typeface="Calibri"/>
                <a:cs typeface="Calibri"/>
                <a:sym typeface="Calibri"/>
              </a:rPr>
              <a:t>Consultar Titulación “G. en Biología”</a:t>
            </a:r>
            <a:endParaRPr sz="1800">
              <a:solidFill>
                <a:schemeClr val="dk1"/>
              </a:solidFill>
              <a:latin typeface="Calibri"/>
              <a:ea typeface="Calibri"/>
              <a:cs typeface="Calibri"/>
              <a:sym typeface="Calibri"/>
            </a:endParaRPr>
          </a:p>
        </p:txBody>
      </p:sp>
      <p:pic>
        <p:nvPicPr>
          <p:cNvPr id="271" name="Google Shape;271;p16"/>
          <p:cNvPicPr preferRelativeResize="0"/>
          <p:nvPr/>
        </p:nvPicPr>
        <p:blipFill rotWithShape="1">
          <a:blip r:embed="rId4">
            <a:alphaModFix/>
          </a:blip>
          <a:srcRect b="0" l="0" r="0" t="0"/>
          <a:stretch/>
        </p:blipFill>
        <p:spPr>
          <a:xfrm>
            <a:off x="9047285" y="920430"/>
            <a:ext cx="2497014" cy="979248"/>
          </a:xfrm>
          <a:prstGeom prst="rect">
            <a:avLst/>
          </a:prstGeom>
          <a:noFill/>
          <a:ln>
            <a:noFill/>
          </a:ln>
        </p:spPr>
      </p:pic>
      <p:sp>
        <p:nvSpPr>
          <p:cNvPr id="272" name="Google Shape;272;p16"/>
          <p:cNvSpPr/>
          <p:nvPr/>
        </p:nvSpPr>
        <p:spPr>
          <a:xfrm>
            <a:off x="5610588" y="1206297"/>
            <a:ext cx="28201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u="sng">
                <a:solidFill>
                  <a:schemeClr val="dk1"/>
                </a:solidFill>
                <a:latin typeface="Calibri"/>
                <a:ea typeface="Calibri"/>
                <a:cs typeface="Calibri"/>
                <a:sym typeface="Calibri"/>
                <a:hlinkClick r:id="rId5">
                  <a:extLst>
                    <a:ext uri="{A12FA001-AC4F-418D-AE19-62706E023703}">
                      <ahyp:hlinkClr val="tx"/>
                    </a:ext>
                  </a:extLst>
                </a:hlinkClick>
              </a:rPr>
              <a:t>https://www.ucm.es/sicue/</a:t>
            </a:r>
            <a:r>
              <a:rPr lang="es-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7"/>
          <p:cNvSpPr txBox="1"/>
          <p:nvPr/>
        </p:nvSpPr>
        <p:spPr>
          <a:xfrm>
            <a:off x="591918" y="723260"/>
            <a:ext cx="10273200" cy="749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Programa TASSEP</a:t>
            </a:r>
            <a:endParaRPr b="1" sz="4267">
              <a:solidFill>
                <a:srgbClr val="7F7F7F"/>
              </a:solidFill>
              <a:latin typeface="Calibri"/>
              <a:ea typeface="Calibri"/>
              <a:cs typeface="Calibri"/>
              <a:sym typeface="Calibri"/>
            </a:endParaRPr>
          </a:p>
        </p:txBody>
      </p:sp>
      <p:sp>
        <p:nvSpPr>
          <p:cNvPr id="278" name="Google Shape;278;p17"/>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279" name="Google Shape;279;p17"/>
          <p:cNvSpPr txBox="1"/>
          <p:nvPr/>
        </p:nvSpPr>
        <p:spPr>
          <a:xfrm>
            <a:off x="591918" y="1472248"/>
            <a:ext cx="3886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Requisitos</a:t>
            </a:r>
            <a:endParaRPr sz="3200">
              <a:solidFill>
                <a:srgbClr val="C00000"/>
              </a:solidFill>
              <a:latin typeface="Calibri"/>
              <a:ea typeface="Calibri"/>
              <a:cs typeface="Calibri"/>
              <a:sym typeface="Calibri"/>
            </a:endParaRPr>
          </a:p>
        </p:txBody>
      </p:sp>
      <p:sp>
        <p:nvSpPr>
          <p:cNvPr id="280" name="Google Shape;280;p17"/>
          <p:cNvSpPr/>
          <p:nvPr/>
        </p:nvSpPr>
        <p:spPr>
          <a:xfrm>
            <a:off x="591917" y="2036857"/>
            <a:ext cx="10942500" cy="369300"/>
          </a:xfrm>
          <a:prstGeom prst="rect">
            <a:avLst/>
          </a:prstGeom>
          <a:noFill/>
          <a:ln>
            <a:noFill/>
          </a:ln>
        </p:spPr>
        <p:txBody>
          <a:bodyPr anchorCtr="0" anchor="t" bIns="45700" lIns="91425" spcFirstLastPara="1" rIns="91425" wrap="square" tIns="45700">
            <a:spAutoFit/>
          </a:bodyPr>
          <a:lstStyle/>
          <a:p>
            <a:pPr indent="-228600" lvl="0" marL="342900" marR="0" rtl="0" algn="just">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id="281" name="Google Shape;281;p17"/>
          <p:cNvPicPr preferRelativeResize="0"/>
          <p:nvPr/>
        </p:nvPicPr>
        <p:blipFill rotWithShape="1">
          <a:blip r:embed="rId3">
            <a:alphaModFix/>
          </a:blip>
          <a:srcRect b="0" l="0" r="0" t="0"/>
          <a:stretch/>
        </p:blipFill>
        <p:spPr>
          <a:xfrm>
            <a:off x="8899216" y="578950"/>
            <a:ext cx="2700858" cy="975310"/>
          </a:xfrm>
          <a:prstGeom prst="rect">
            <a:avLst/>
          </a:prstGeom>
          <a:noFill/>
          <a:ln>
            <a:noFill/>
          </a:ln>
        </p:spPr>
      </p:pic>
      <p:sp>
        <p:nvSpPr>
          <p:cNvPr id="282" name="Google Shape;282;p17"/>
          <p:cNvSpPr/>
          <p:nvPr/>
        </p:nvSpPr>
        <p:spPr>
          <a:xfrm>
            <a:off x="591917" y="2036857"/>
            <a:ext cx="10942500" cy="226230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Estudiante UCM de </a:t>
            </a:r>
            <a:r>
              <a:rPr b="1" lang="es-ES" sz="1800">
                <a:solidFill>
                  <a:schemeClr val="dk1"/>
                </a:solidFill>
                <a:latin typeface="Calibri"/>
                <a:ea typeface="Calibri"/>
                <a:cs typeface="Calibri"/>
                <a:sym typeface="Calibri"/>
              </a:rPr>
              <a:t>Grado </a:t>
            </a:r>
            <a:r>
              <a:rPr lang="es-ES" sz="1800">
                <a:solidFill>
                  <a:schemeClr val="dk1"/>
                </a:solidFill>
                <a:latin typeface="Calibri"/>
                <a:ea typeface="Calibri"/>
                <a:cs typeface="Calibri"/>
                <a:sym typeface="Calibri"/>
              </a:rPr>
              <a:t>de una de las </a:t>
            </a:r>
            <a:r>
              <a:rPr b="1" lang="es-ES" sz="1800">
                <a:solidFill>
                  <a:schemeClr val="dk1"/>
                </a:solidFill>
                <a:latin typeface="Calibri"/>
                <a:ea typeface="Calibri"/>
                <a:cs typeface="Calibri"/>
                <a:sym typeface="Calibri"/>
              </a:rPr>
              <a:t>Facultades de Ciencias Experimentales UCM participantes en el Programa TASSEP</a:t>
            </a:r>
            <a:r>
              <a:rPr lang="es-ES" sz="1800">
                <a:solidFill>
                  <a:schemeClr val="dk1"/>
                </a:solidFill>
                <a:latin typeface="Calibri"/>
                <a:ea typeface="Calibri"/>
                <a:cs typeface="Calibri"/>
                <a:sym typeface="Calibri"/>
              </a:rPr>
              <a:t> (matriculado en 23-24 y 24-25)</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Nacionalidad española o de un país de la Unión Europea. Tener un permiso de residencia válido para residir en España durante el período de realización de la movilidad</a:t>
            </a:r>
            <a:endParaRPr sz="1800">
              <a:solidFill>
                <a:schemeClr val="dk1"/>
              </a:solidFill>
              <a:latin typeface="Calibri"/>
              <a:ea typeface="Calibri"/>
              <a:cs typeface="Calibri"/>
              <a:sym typeface="Calibri"/>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Haber superado el 80% de los créditos del 1º curso de grado y estar matriculado en 2º</a:t>
            </a:r>
            <a:endParaRPr sz="1800">
              <a:solidFill>
                <a:schemeClr val="dk1"/>
              </a:solidFill>
              <a:latin typeface="Calibri"/>
              <a:ea typeface="Calibri"/>
              <a:cs typeface="Calibri"/>
              <a:sym typeface="Calibri"/>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Acreditar un mínimo de </a:t>
            </a:r>
            <a:r>
              <a:rPr b="1" lang="es-ES" sz="1800">
                <a:solidFill>
                  <a:schemeClr val="dk1"/>
                </a:solidFill>
                <a:latin typeface="Calibri"/>
                <a:ea typeface="Calibri"/>
                <a:cs typeface="Calibri"/>
                <a:sym typeface="Calibri"/>
              </a:rPr>
              <a:t>nivel B2 de inglés</a:t>
            </a:r>
            <a:r>
              <a:rPr lang="es-ES" sz="1800">
                <a:solidFill>
                  <a:schemeClr val="dk1"/>
                </a:solidFill>
                <a:latin typeface="Calibri"/>
                <a:ea typeface="Calibri"/>
                <a:cs typeface="Calibri"/>
                <a:sym typeface="Calibri"/>
              </a:rPr>
              <a:t>. En el caso de la Universidad de Montreal se solicita acreditar un nivel mínimo de B2 de francés</a:t>
            </a:r>
            <a:endParaRPr b="1" sz="1800">
              <a:solidFill>
                <a:schemeClr val="dk1"/>
              </a:solidFill>
              <a:latin typeface="Calibri"/>
              <a:ea typeface="Calibri"/>
              <a:cs typeface="Calibri"/>
              <a:sym typeface="Calibri"/>
            </a:endParaRPr>
          </a:p>
        </p:txBody>
      </p:sp>
      <p:sp>
        <p:nvSpPr>
          <p:cNvPr id="283" name="Google Shape;283;p17"/>
          <p:cNvSpPr txBox="1"/>
          <p:nvPr/>
        </p:nvSpPr>
        <p:spPr>
          <a:xfrm>
            <a:off x="591916" y="4299140"/>
            <a:ext cx="93513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Solo </a:t>
            </a:r>
            <a:r>
              <a:rPr b="1" lang="es-ES" sz="1800">
                <a:solidFill>
                  <a:srgbClr val="7030A0"/>
                </a:solidFill>
                <a:latin typeface="Calibri"/>
                <a:ea typeface="Calibri"/>
                <a:cs typeface="Calibri"/>
                <a:sym typeface="Calibri"/>
              </a:rPr>
              <a:t>plazas semestrales</a:t>
            </a:r>
            <a:r>
              <a:rPr lang="es-ES" sz="1800">
                <a:solidFill>
                  <a:schemeClr val="dk1"/>
                </a:solidFill>
                <a:latin typeface="Calibri"/>
                <a:ea typeface="Calibri"/>
                <a:cs typeface="Calibri"/>
                <a:sym typeface="Calibri"/>
              </a:rPr>
              <a:t>. Más información: </a:t>
            </a:r>
            <a:r>
              <a:rPr lang="es-ES" sz="1800" u="sng">
                <a:solidFill>
                  <a:schemeClr val="hlink"/>
                </a:solidFill>
                <a:latin typeface="Calibri"/>
                <a:ea typeface="Calibri"/>
                <a:cs typeface="Calibri"/>
                <a:sym typeface="Calibri"/>
                <a:hlinkClick r:id="rId4"/>
              </a:rPr>
              <a:t>https://www.ucm.es/file/convocatoria-tassep23-24.v6?ver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17"/>
          <p:cNvSpPr txBox="1"/>
          <p:nvPr/>
        </p:nvSpPr>
        <p:spPr>
          <a:xfrm>
            <a:off x="1106714" y="5060917"/>
            <a:ext cx="10427700" cy="9234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Calibri"/>
                <a:ea typeface="Calibri"/>
                <a:cs typeface="Calibri"/>
                <a:sym typeface="Calibri"/>
              </a:rPr>
              <a:t>EL PROGRAMA TASSEP ES UN </a:t>
            </a:r>
            <a:r>
              <a:rPr b="1" lang="es-ES" sz="1800">
                <a:solidFill>
                  <a:srgbClr val="FF0000"/>
                </a:solidFill>
                <a:latin typeface="Calibri"/>
                <a:ea typeface="Calibri"/>
                <a:cs typeface="Calibri"/>
                <a:sym typeface="Calibri"/>
              </a:rPr>
              <a:t>SISTEMA DE INTERCAMBIO, NO UNA BECA. </a:t>
            </a:r>
            <a:r>
              <a:rPr b="1" lang="es-ES" sz="1800">
                <a:solidFill>
                  <a:schemeClr val="dk1"/>
                </a:solidFill>
                <a:latin typeface="Calibri"/>
                <a:ea typeface="Calibri"/>
                <a:cs typeface="Calibri"/>
                <a:sym typeface="Calibri"/>
              </a:rPr>
              <a:t>SIN EMBARGO, COMO </a:t>
            </a:r>
            <a:r>
              <a:rPr b="1" lang="es-ES" sz="1800">
                <a:solidFill>
                  <a:srgbClr val="FF0000"/>
                </a:solidFill>
                <a:latin typeface="Calibri"/>
                <a:ea typeface="Calibri"/>
                <a:cs typeface="Calibri"/>
                <a:sym typeface="Calibri"/>
              </a:rPr>
              <a:t>NOVEDAD ESTE AÑO</a:t>
            </a:r>
            <a:r>
              <a:rPr b="1" lang="es-ES" sz="1800">
                <a:solidFill>
                  <a:schemeClr val="dk1"/>
                </a:solidFill>
                <a:latin typeface="Calibri"/>
                <a:ea typeface="Calibri"/>
                <a:cs typeface="Calibri"/>
                <a:sym typeface="Calibri"/>
              </a:rPr>
              <a:t>, SE FINANCIARÁN PAGOS ÚNICOS (DOTACIÓN GLOBAL DE </a:t>
            </a:r>
            <a:r>
              <a:rPr b="1" lang="es-ES" sz="1800">
                <a:solidFill>
                  <a:srgbClr val="FF0000"/>
                </a:solidFill>
                <a:latin typeface="Calibri"/>
                <a:ea typeface="Calibri"/>
                <a:cs typeface="Calibri"/>
                <a:sym typeface="Calibri"/>
              </a:rPr>
              <a:t>10.000€ PARA EL PROGRAMA</a:t>
            </a:r>
            <a:r>
              <a:rPr b="1" lang="es-ES" sz="18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a:p>
            <a:pPr indent="0" lvl="0" marL="0" marR="0" rtl="0" algn="ctr">
              <a:spcBef>
                <a:spcPts val="0"/>
              </a:spcBef>
              <a:spcAft>
                <a:spcPts val="0"/>
              </a:spcAft>
              <a:buNone/>
            </a:pPr>
            <a:r>
              <a:rPr b="1" lang="es-ES" sz="1800">
                <a:solidFill>
                  <a:schemeClr val="dk1"/>
                </a:solidFill>
                <a:latin typeface="Calibri"/>
                <a:ea typeface="Calibri"/>
                <a:cs typeface="Calibri"/>
                <a:sym typeface="Calibri"/>
              </a:rPr>
              <a:t>SE PAGA LA </a:t>
            </a:r>
            <a:r>
              <a:rPr b="1" lang="es-ES" sz="1800">
                <a:solidFill>
                  <a:srgbClr val="FF0000"/>
                </a:solidFill>
                <a:latin typeface="Calibri"/>
                <a:ea typeface="Calibri"/>
                <a:cs typeface="Calibri"/>
                <a:sym typeface="Calibri"/>
              </a:rPr>
              <a:t>MATRÍCULA EN LA UCM </a:t>
            </a:r>
            <a:r>
              <a:rPr b="1" lang="es-ES" sz="1800">
                <a:solidFill>
                  <a:schemeClr val="dk1"/>
                </a:solidFill>
                <a:latin typeface="Calibri"/>
                <a:ea typeface="Calibri"/>
                <a:cs typeface="Calibri"/>
                <a:sym typeface="Calibri"/>
              </a:rPr>
              <a:t>Y NO EN LA UNIVERSIDAD DE DESTINO</a:t>
            </a:r>
            <a:endParaRPr b="1" sz="1800">
              <a:solidFill>
                <a:srgbClr val="FF0000"/>
              </a:solidFill>
              <a:latin typeface="Calibri"/>
              <a:ea typeface="Calibri"/>
              <a:cs typeface="Calibri"/>
              <a:sym typeface="Calibri"/>
            </a:endParaRPr>
          </a:p>
        </p:txBody>
      </p:sp>
      <p:sp>
        <p:nvSpPr>
          <p:cNvPr id="285" name="Google Shape;285;p17"/>
          <p:cNvSpPr/>
          <p:nvPr/>
        </p:nvSpPr>
        <p:spPr>
          <a:xfrm>
            <a:off x="5649399" y="905778"/>
            <a:ext cx="3206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u="sng">
                <a:solidFill>
                  <a:schemeClr val="dk1"/>
                </a:solidFill>
                <a:latin typeface="Calibri"/>
                <a:ea typeface="Calibri"/>
                <a:cs typeface="Calibri"/>
                <a:sym typeface="Calibri"/>
                <a:hlinkClick r:id="rId5">
                  <a:extLst>
                    <a:ext uri="{A12FA001-AC4F-418D-AE19-62706E023703}">
                      <ahyp:hlinkClr val="tx"/>
                    </a:ext>
                  </a:extLst>
                </a:hlinkClick>
              </a:rPr>
              <a:t>https://quimicas.ucm.es/tassep</a:t>
            </a:r>
            <a:r>
              <a:rPr lang="es-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8"/>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Programa TASSEP</a:t>
            </a:r>
            <a:endParaRPr b="1" sz="4267">
              <a:solidFill>
                <a:srgbClr val="7F7F7F"/>
              </a:solidFill>
              <a:latin typeface="Calibri"/>
              <a:ea typeface="Calibri"/>
              <a:cs typeface="Calibri"/>
              <a:sym typeface="Calibri"/>
            </a:endParaRPr>
          </a:p>
        </p:txBody>
      </p:sp>
      <p:sp>
        <p:nvSpPr>
          <p:cNvPr id="291" name="Google Shape;291;p18"/>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292" name="Google Shape;292;p18"/>
          <p:cNvSpPr txBox="1"/>
          <p:nvPr/>
        </p:nvSpPr>
        <p:spPr>
          <a:xfrm>
            <a:off x="601693" y="1784548"/>
            <a:ext cx="388620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Destinos</a:t>
            </a:r>
            <a:endParaRPr sz="3200">
              <a:solidFill>
                <a:srgbClr val="C00000"/>
              </a:solidFill>
              <a:latin typeface="Calibri"/>
              <a:ea typeface="Calibri"/>
              <a:cs typeface="Calibri"/>
              <a:sym typeface="Calibri"/>
            </a:endParaRPr>
          </a:p>
        </p:txBody>
      </p:sp>
      <p:sp>
        <p:nvSpPr>
          <p:cNvPr id="293" name="Google Shape;293;p18"/>
          <p:cNvSpPr/>
          <p:nvPr/>
        </p:nvSpPr>
        <p:spPr>
          <a:xfrm>
            <a:off x="601692" y="2349157"/>
            <a:ext cx="10942607" cy="369332"/>
          </a:xfrm>
          <a:prstGeom prst="rect">
            <a:avLst/>
          </a:prstGeom>
          <a:noFill/>
          <a:ln>
            <a:noFill/>
          </a:ln>
        </p:spPr>
        <p:txBody>
          <a:bodyPr anchorCtr="0" anchor="t" bIns="45700" lIns="91425" spcFirstLastPara="1" rIns="91425" wrap="square" tIns="45700">
            <a:spAutoFit/>
          </a:bodyPr>
          <a:lstStyle/>
          <a:p>
            <a:pPr indent="-228600" lvl="0" marL="342900" marR="0" rtl="0" algn="just">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id="294" name="Google Shape;294;p18"/>
          <p:cNvPicPr preferRelativeResize="0"/>
          <p:nvPr/>
        </p:nvPicPr>
        <p:blipFill rotWithShape="1">
          <a:blip r:embed="rId3">
            <a:alphaModFix/>
          </a:blip>
          <a:srcRect b="0" l="0" r="0" t="0"/>
          <a:stretch/>
        </p:blipFill>
        <p:spPr>
          <a:xfrm>
            <a:off x="8908991" y="891250"/>
            <a:ext cx="2700858" cy="975310"/>
          </a:xfrm>
          <a:prstGeom prst="rect">
            <a:avLst/>
          </a:prstGeom>
          <a:noFill/>
          <a:ln>
            <a:noFill/>
          </a:ln>
        </p:spPr>
      </p:pic>
      <p:graphicFrame>
        <p:nvGraphicFramePr>
          <p:cNvPr id="295" name="Google Shape;295;p18"/>
          <p:cNvGraphicFramePr/>
          <p:nvPr/>
        </p:nvGraphicFramePr>
        <p:xfrm>
          <a:off x="601691" y="2497316"/>
          <a:ext cx="3000000" cy="3000000"/>
        </p:xfrm>
        <a:graphic>
          <a:graphicData uri="http://schemas.openxmlformats.org/drawingml/2006/table">
            <a:tbl>
              <a:tblPr bandRow="1" firstRow="1">
                <a:noFill/>
                <a:tableStyleId>{D58D6D94-58D1-4F62-BAAD-169640637F1B}</a:tableStyleId>
              </a:tblPr>
              <a:tblGrid>
                <a:gridCol w="1551400"/>
                <a:gridCol w="1148100"/>
                <a:gridCol w="7947975"/>
              </a:tblGrid>
              <a:tr h="566225">
                <a:tc rowSpan="6">
                  <a:txBody>
                    <a:bodyPr/>
                    <a:lstStyle/>
                    <a:p>
                      <a:pPr indent="0" lvl="0" marL="0" marR="0" rtl="0" algn="ctr">
                        <a:spcBef>
                          <a:spcPts val="0"/>
                        </a:spcBef>
                        <a:spcAft>
                          <a:spcPts val="0"/>
                        </a:spcAft>
                        <a:buNone/>
                      </a:pPr>
                      <a:r>
                        <a:rPr lang="es-ES" sz="1600" u="none" cap="none" strike="noStrike">
                          <a:solidFill>
                            <a:schemeClr val="dk1"/>
                          </a:solidFill>
                        </a:rPr>
                        <a:t>Unión Europea</a:t>
                      </a:r>
                      <a:endParaRPr sz="1600" u="none" cap="none" strike="noStrike">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CC2E5"/>
                    </a:solidFill>
                  </a:tcPr>
                </a:tc>
                <a:tc>
                  <a:txBody>
                    <a:bodyPr/>
                    <a:lstStyle/>
                    <a:p>
                      <a:pPr indent="0" lvl="0" marL="0" marR="0" rtl="0" algn="l">
                        <a:spcBef>
                          <a:spcPts val="0"/>
                        </a:spcBef>
                        <a:spcAft>
                          <a:spcPts val="0"/>
                        </a:spcAft>
                        <a:buNone/>
                      </a:pPr>
                      <a:r>
                        <a:rPr b="0" lang="es-ES" sz="1600" u="none" cap="none" strike="noStrike">
                          <a:solidFill>
                            <a:schemeClr val="dk1"/>
                          </a:solidFill>
                        </a:rPr>
                        <a:t>Francia</a:t>
                      </a:r>
                      <a:endParaRPr b="0" sz="16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D6EE"/>
                    </a:solidFill>
                  </a:tcPr>
                </a:tc>
                <a:tc>
                  <a:txBody>
                    <a:bodyPr/>
                    <a:lstStyle/>
                    <a:p>
                      <a:pPr indent="0" lvl="0" marL="0" marR="0" rtl="0" algn="l">
                        <a:spcBef>
                          <a:spcPts val="0"/>
                        </a:spcBef>
                        <a:spcAft>
                          <a:spcPts val="0"/>
                        </a:spcAft>
                        <a:buNone/>
                      </a:pPr>
                      <a:r>
                        <a:rPr b="0" lang="es-ES" sz="1600">
                          <a:solidFill>
                            <a:schemeClr val="dk1"/>
                          </a:solidFill>
                        </a:rPr>
                        <a:t>Sorbonne Univ. - Faculty of Science and Engineering,</a:t>
                      </a:r>
                      <a:r>
                        <a:rPr b="0" lang="es-ES" sz="1600">
                          <a:solidFill>
                            <a:schemeClr val="dk1"/>
                          </a:solidFill>
                        </a:rPr>
                        <a:t> </a:t>
                      </a:r>
                      <a:r>
                        <a:rPr b="0" lang="es-ES" sz="1600">
                          <a:solidFill>
                            <a:schemeClr val="dk1"/>
                          </a:solidFill>
                        </a:rPr>
                        <a:t>The Univ. Grenoble Alpes,</a:t>
                      </a:r>
                      <a:r>
                        <a:rPr b="0" lang="es-ES" sz="1600">
                          <a:solidFill>
                            <a:schemeClr val="dk1"/>
                          </a:solidFill>
                        </a:rPr>
                        <a:t> </a:t>
                      </a:r>
                      <a:r>
                        <a:rPr b="0" lang="es-ES" sz="1600">
                          <a:solidFill>
                            <a:schemeClr val="dk1"/>
                          </a:solidFill>
                        </a:rPr>
                        <a:t>Université Paris-Saclay,</a:t>
                      </a:r>
                      <a:r>
                        <a:rPr b="0" lang="es-ES" sz="1600">
                          <a:solidFill>
                            <a:schemeClr val="dk1"/>
                          </a:solidFill>
                        </a:rPr>
                        <a:t> </a:t>
                      </a:r>
                      <a:r>
                        <a:rPr b="0" lang="es-ES" sz="1600">
                          <a:solidFill>
                            <a:schemeClr val="dk1"/>
                          </a:solidFill>
                        </a:rPr>
                        <a:t>CPE Lyon</a:t>
                      </a:r>
                      <a:r>
                        <a:rPr b="0" lang="es-ES" sz="1600">
                          <a:solidFill>
                            <a:schemeClr val="dk1"/>
                          </a:solidFill>
                        </a:rPr>
                        <a:t> y </a:t>
                      </a:r>
                      <a:r>
                        <a:rPr b="0" lang="es-ES" sz="1600">
                          <a:solidFill>
                            <a:schemeClr val="dk1"/>
                          </a:solidFill>
                        </a:rPr>
                        <a:t>Univ. Paul Sabatier</a:t>
                      </a:r>
                      <a:endParaRPr b="0" sz="16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AF6"/>
                    </a:solidFill>
                  </a:tcPr>
                </a:tc>
              </a:tr>
              <a:tr h="327800">
                <a:tc vMerge="1"/>
                <a:tc>
                  <a:txBody>
                    <a:bodyPr/>
                    <a:lstStyle/>
                    <a:p>
                      <a:pPr indent="0" lvl="0" marL="0" marR="0" rtl="0" algn="l">
                        <a:spcBef>
                          <a:spcPts val="0"/>
                        </a:spcBef>
                        <a:spcAft>
                          <a:spcPts val="0"/>
                        </a:spcAft>
                        <a:buNone/>
                      </a:pPr>
                      <a:r>
                        <a:rPr lang="es-ES" sz="1600"/>
                        <a:t>Austria</a:t>
                      </a:r>
                      <a:endParaRPr sz="16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D6EE"/>
                    </a:solidFill>
                  </a:tcPr>
                </a:tc>
                <a:tc>
                  <a:txBody>
                    <a:bodyPr/>
                    <a:lstStyle/>
                    <a:p>
                      <a:pPr indent="0" lvl="0" marL="0" marR="0" rtl="0" algn="l">
                        <a:spcBef>
                          <a:spcPts val="0"/>
                        </a:spcBef>
                        <a:spcAft>
                          <a:spcPts val="0"/>
                        </a:spcAft>
                        <a:buNone/>
                      </a:pPr>
                      <a:r>
                        <a:rPr lang="es-ES" sz="1600"/>
                        <a:t>Technical Univ. of Vienna</a:t>
                      </a:r>
                      <a:endParaRPr sz="16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AF6"/>
                    </a:solidFill>
                  </a:tcPr>
                </a:tc>
              </a:tr>
              <a:tr h="327800">
                <a:tc vMerge="1"/>
                <a:tc>
                  <a:txBody>
                    <a:bodyPr/>
                    <a:lstStyle/>
                    <a:p>
                      <a:pPr indent="0" lvl="0" marL="0" marR="0" rtl="0" algn="l">
                        <a:spcBef>
                          <a:spcPts val="0"/>
                        </a:spcBef>
                        <a:spcAft>
                          <a:spcPts val="0"/>
                        </a:spcAft>
                        <a:buNone/>
                      </a:pPr>
                      <a:r>
                        <a:rPr lang="es-ES" sz="1600"/>
                        <a:t>Dinamarca</a:t>
                      </a:r>
                      <a:endParaRPr sz="16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D6EE"/>
                    </a:solidFill>
                  </a:tcPr>
                </a:tc>
                <a:tc>
                  <a:txBody>
                    <a:bodyPr/>
                    <a:lstStyle/>
                    <a:p>
                      <a:pPr indent="0" lvl="0" marL="0" marR="0" rtl="0" algn="l">
                        <a:spcBef>
                          <a:spcPts val="0"/>
                        </a:spcBef>
                        <a:spcAft>
                          <a:spcPts val="0"/>
                        </a:spcAft>
                        <a:buNone/>
                      </a:pPr>
                      <a:r>
                        <a:rPr lang="es-ES" sz="1600"/>
                        <a:t>Aarhus Univ.</a:t>
                      </a:r>
                      <a:endParaRPr sz="16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AF6"/>
                    </a:solidFill>
                  </a:tcPr>
                </a:tc>
              </a:tr>
              <a:tr h="231725">
                <a:tc vMerge="1"/>
                <a:tc>
                  <a:txBody>
                    <a:bodyPr/>
                    <a:lstStyle/>
                    <a:p>
                      <a:pPr indent="0" lvl="0" marL="0" marR="0" rtl="0" algn="l">
                        <a:spcBef>
                          <a:spcPts val="0"/>
                        </a:spcBef>
                        <a:spcAft>
                          <a:spcPts val="0"/>
                        </a:spcAft>
                        <a:buNone/>
                      </a:pPr>
                      <a:r>
                        <a:rPr lang="es-ES" sz="1600"/>
                        <a:t>Alemania</a:t>
                      </a:r>
                      <a:endParaRPr sz="16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D6EE"/>
                    </a:solidFill>
                  </a:tcPr>
                </a:tc>
                <a:tc>
                  <a:txBody>
                    <a:bodyPr/>
                    <a:lstStyle/>
                    <a:p>
                      <a:pPr indent="0" lvl="0" marL="0" marR="0" rtl="0" algn="l">
                        <a:spcBef>
                          <a:spcPts val="0"/>
                        </a:spcBef>
                        <a:spcAft>
                          <a:spcPts val="0"/>
                        </a:spcAft>
                        <a:buNone/>
                      </a:pPr>
                      <a:r>
                        <a:rPr lang="es-ES" sz="1600"/>
                        <a:t>Technische Univ. Berlin,</a:t>
                      </a:r>
                      <a:r>
                        <a:rPr lang="es-ES" sz="1600"/>
                        <a:t> </a:t>
                      </a:r>
                      <a:r>
                        <a:rPr lang="es-ES" sz="1600"/>
                        <a:t>Friedrich-Schiller-Univ.</a:t>
                      </a:r>
                      <a:r>
                        <a:rPr lang="es-ES" sz="1600"/>
                        <a:t> y </a:t>
                      </a:r>
                      <a:r>
                        <a:rPr lang="es-ES" sz="1600"/>
                        <a:t>Julius-Maximilians-Univ. Würzburg</a:t>
                      </a:r>
                      <a:endParaRPr sz="16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AF6"/>
                    </a:solidFill>
                  </a:tcPr>
                </a:tc>
              </a:tr>
              <a:tr h="327800">
                <a:tc vMerge="1"/>
                <a:tc>
                  <a:txBody>
                    <a:bodyPr/>
                    <a:lstStyle/>
                    <a:p>
                      <a:pPr indent="0" lvl="0" marL="0" marR="0" rtl="0" algn="l">
                        <a:spcBef>
                          <a:spcPts val="0"/>
                        </a:spcBef>
                        <a:spcAft>
                          <a:spcPts val="0"/>
                        </a:spcAft>
                        <a:buNone/>
                      </a:pPr>
                      <a:r>
                        <a:rPr lang="es-ES" sz="1600"/>
                        <a:t>Italia</a:t>
                      </a:r>
                      <a:endParaRPr sz="16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D6EE"/>
                    </a:solidFill>
                  </a:tcPr>
                </a:tc>
                <a:tc>
                  <a:txBody>
                    <a:bodyPr/>
                    <a:lstStyle/>
                    <a:p>
                      <a:pPr indent="0" lvl="0" marL="0" marR="0" rtl="0" algn="l">
                        <a:spcBef>
                          <a:spcPts val="0"/>
                        </a:spcBef>
                        <a:spcAft>
                          <a:spcPts val="0"/>
                        </a:spcAft>
                        <a:buNone/>
                      </a:pPr>
                      <a:r>
                        <a:rPr lang="es-ES" sz="1600"/>
                        <a:t>University</a:t>
                      </a:r>
                      <a:r>
                        <a:rPr lang="es-ES" sz="1600"/>
                        <a:t> of Bologna</a:t>
                      </a:r>
                      <a:endParaRPr sz="16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AF6"/>
                    </a:solidFill>
                  </a:tcPr>
                </a:tc>
              </a:tr>
              <a:tr h="566225">
                <a:tc vMerge="1"/>
                <a:tc>
                  <a:txBody>
                    <a:bodyPr/>
                    <a:lstStyle/>
                    <a:p>
                      <a:pPr indent="0" lvl="0" marL="0" marR="0" rtl="0" algn="l">
                        <a:spcBef>
                          <a:spcPts val="0"/>
                        </a:spcBef>
                        <a:spcAft>
                          <a:spcPts val="0"/>
                        </a:spcAft>
                        <a:buNone/>
                      </a:pPr>
                      <a:r>
                        <a:rPr lang="es-ES" sz="1600"/>
                        <a:t>España</a:t>
                      </a:r>
                      <a:endParaRPr sz="16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D6EE"/>
                    </a:solidFill>
                  </a:tcPr>
                </a:tc>
                <a:tc>
                  <a:txBody>
                    <a:bodyPr/>
                    <a:lstStyle/>
                    <a:p>
                      <a:pPr indent="0" lvl="0" marL="0" marR="0" rtl="0" algn="l">
                        <a:spcBef>
                          <a:spcPts val="0"/>
                        </a:spcBef>
                        <a:spcAft>
                          <a:spcPts val="0"/>
                        </a:spcAft>
                        <a:buNone/>
                      </a:pPr>
                      <a:r>
                        <a:rPr lang="es-ES" sz="1600"/>
                        <a:t>Univ. Complutense de Madrid y Univ. of the Basque Country Campus of Biscay (Leioa-Bilbao) and Campus of Gipuzkoa (San Sebastian)</a:t>
                      </a:r>
                      <a:endParaRPr sz="16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AF6"/>
                    </a:solidFill>
                  </a:tcPr>
                </a:tc>
              </a:tr>
              <a:tr h="352350">
                <a:tc>
                  <a:txBody>
                    <a:bodyPr/>
                    <a:lstStyle/>
                    <a:p>
                      <a:pPr indent="0" lvl="0" marL="0" marR="0" rtl="0" algn="ctr">
                        <a:spcBef>
                          <a:spcPts val="0"/>
                        </a:spcBef>
                        <a:spcAft>
                          <a:spcPts val="0"/>
                        </a:spcAft>
                        <a:buNone/>
                      </a:pPr>
                      <a:r>
                        <a:rPr b="1" lang="es-ES" sz="1600"/>
                        <a:t>Canadá</a:t>
                      </a:r>
                      <a:endParaRPr b="1" sz="16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9085"/>
                    </a:solidFill>
                  </a:tcPr>
                </a:tc>
                <a:tc gridSpan="2">
                  <a:txBody>
                    <a:bodyPr/>
                    <a:lstStyle/>
                    <a:p>
                      <a:pPr indent="0" lvl="0" marL="0" marR="0" rtl="0" algn="l">
                        <a:spcBef>
                          <a:spcPts val="0"/>
                        </a:spcBef>
                        <a:spcAft>
                          <a:spcPts val="0"/>
                        </a:spcAft>
                        <a:buClr>
                          <a:schemeClr val="dk1"/>
                        </a:buClr>
                        <a:buSzPts val="1600"/>
                        <a:buFont typeface="Arial"/>
                        <a:buNone/>
                      </a:pPr>
                      <a:r>
                        <a:rPr lang="es-ES" sz="1600"/>
                        <a:t>Univ.</a:t>
                      </a:r>
                      <a:r>
                        <a:rPr lang="es-ES" sz="1600"/>
                        <a:t> </a:t>
                      </a:r>
                      <a:r>
                        <a:rPr lang="es-ES" sz="1600"/>
                        <a:t>of Calgary,</a:t>
                      </a:r>
                      <a:r>
                        <a:rPr lang="es-ES" sz="1600"/>
                        <a:t> </a:t>
                      </a:r>
                      <a:r>
                        <a:rPr lang="es-ES" sz="1600"/>
                        <a:t>Univ. of McMaster,</a:t>
                      </a:r>
                      <a:r>
                        <a:rPr lang="es-ES" sz="1600"/>
                        <a:t> </a:t>
                      </a:r>
                      <a:r>
                        <a:rPr lang="es-ES" sz="1600"/>
                        <a:t>Univ. of Queen’s,</a:t>
                      </a:r>
                      <a:r>
                        <a:rPr lang="es-ES" sz="1600"/>
                        <a:t> </a:t>
                      </a:r>
                      <a:r>
                        <a:rPr lang="es-ES" sz="1600"/>
                        <a:t>Univ. of Montreal</a:t>
                      </a:r>
                      <a:r>
                        <a:rPr lang="es-ES" sz="1600"/>
                        <a:t> y </a:t>
                      </a:r>
                      <a:r>
                        <a:rPr lang="es-ES" sz="1600"/>
                        <a:t>Univ. of Saskatchewan</a:t>
                      </a:r>
                      <a:endParaRPr sz="16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AB7B0"/>
                    </a:solidFill>
                  </a:tcPr>
                </a:tc>
                <a:tc hMerge="1"/>
              </a:tr>
              <a:tr h="566225">
                <a:tc>
                  <a:txBody>
                    <a:bodyPr/>
                    <a:lstStyle/>
                    <a:p>
                      <a:pPr indent="0" lvl="0" marL="0" marR="0" rtl="0" algn="ctr">
                        <a:spcBef>
                          <a:spcPts val="0"/>
                        </a:spcBef>
                        <a:spcAft>
                          <a:spcPts val="0"/>
                        </a:spcAft>
                        <a:buNone/>
                      </a:pPr>
                      <a:r>
                        <a:rPr b="1" lang="es-ES" sz="1600"/>
                        <a:t>Estados Unidos</a:t>
                      </a:r>
                      <a:endParaRPr b="1" sz="16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0CECE"/>
                    </a:solidFill>
                  </a:tcPr>
                </a:tc>
                <a:tc gridSpan="2">
                  <a:txBody>
                    <a:bodyPr/>
                    <a:lstStyle/>
                    <a:p>
                      <a:pPr indent="0" lvl="0" marL="0" marR="0" rtl="0" algn="l">
                        <a:spcBef>
                          <a:spcPts val="0"/>
                        </a:spcBef>
                        <a:spcAft>
                          <a:spcPts val="0"/>
                        </a:spcAft>
                        <a:buNone/>
                      </a:pPr>
                      <a:r>
                        <a:rPr lang="es-ES" sz="1600"/>
                        <a:t>Univ. of Delaware,</a:t>
                      </a:r>
                      <a:r>
                        <a:rPr lang="es-ES" sz="1600"/>
                        <a:t> Univ. of Florida, Univ. of North Calorina at Chapel Hill, Pordue Univ., The Univ. of Oregon y Temple Univ.</a:t>
                      </a:r>
                      <a:endParaRPr sz="16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hMerge="1"/>
              </a:tr>
            </a:tbl>
          </a:graphicData>
        </a:graphic>
      </p:graphicFrame>
      <p:sp>
        <p:nvSpPr>
          <p:cNvPr id="296" name="Google Shape;296;p18"/>
          <p:cNvSpPr txBox="1"/>
          <p:nvPr/>
        </p:nvSpPr>
        <p:spPr>
          <a:xfrm>
            <a:off x="5210800" y="1179225"/>
            <a:ext cx="3033900" cy="8310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2400">
                <a:solidFill>
                  <a:srgbClr val="C00000"/>
                </a:solidFill>
                <a:latin typeface="Calibri"/>
                <a:ea typeface="Calibri"/>
                <a:cs typeface="Calibri"/>
                <a:sym typeface="Calibri"/>
              </a:rPr>
              <a:t>2023/24</a:t>
            </a:r>
            <a:endParaRPr sz="2400">
              <a:solidFill>
                <a:srgbClr val="C00000"/>
              </a:solidFill>
              <a:latin typeface="Calibri"/>
              <a:ea typeface="Calibri"/>
              <a:cs typeface="Calibri"/>
              <a:sym typeface="Calibri"/>
            </a:endParaRPr>
          </a:p>
          <a:p>
            <a:pPr indent="0" lvl="0" marL="0" marR="0" rtl="0" algn="ctr">
              <a:spcBef>
                <a:spcPts val="0"/>
              </a:spcBef>
              <a:spcAft>
                <a:spcPts val="0"/>
              </a:spcAft>
              <a:buNone/>
            </a:pPr>
            <a:r>
              <a:rPr lang="es-ES" sz="2400">
                <a:solidFill>
                  <a:srgbClr val="C00000"/>
                </a:solidFill>
                <a:latin typeface="Calibri"/>
                <a:ea typeface="Calibri"/>
                <a:cs typeface="Calibri"/>
                <a:sym typeface="Calibri"/>
              </a:rPr>
              <a:t>a definir para </a:t>
            </a:r>
            <a:r>
              <a:rPr b="1" lang="es-ES" sz="2400">
                <a:solidFill>
                  <a:srgbClr val="0000FF"/>
                </a:solidFill>
                <a:latin typeface="Calibri"/>
                <a:ea typeface="Calibri"/>
                <a:cs typeface="Calibri"/>
                <a:sym typeface="Calibri"/>
              </a:rPr>
              <a:t>2024/25</a:t>
            </a:r>
            <a:endParaRPr b="1" sz="2400">
              <a:solidFill>
                <a:srgbClr val="0000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Contacto</a:t>
            </a:r>
            <a:endParaRPr sz="2000">
              <a:solidFill>
                <a:schemeClr val="dk1"/>
              </a:solidFill>
              <a:latin typeface="Calibri"/>
              <a:ea typeface="Calibri"/>
              <a:cs typeface="Calibri"/>
              <a:sym typeface="Calibri"/>
            </a:endParaRPr>
          </a:p>
        </p:txBody>
      </p:sp>
      <p:sp>
        <p:nvSpPr>
          <p:cNvPr id="99" name="Google Shape;99;p2"/>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100" name="Google Shape;100;p2"/>
          <p:cNvSpPr txBox="1"/>
          <p:nvPr/>
        </p:nvSpPr>
        <p:spPr>
          <a:xfrm>
            <a:off x="720969" y="1784548"/>
            <a:ext cx="10779369" cy="175432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7030A0"/>
              </a:buClr>
              <a:buSzPts val="1800"/>
              <a:buFont typeface="Calibri"/>
              <a:buChar char="-"/>
            </a:pPr>
            <a:r>
              <a:rPr lang="es-ES" sz="1800">
                <a:solidFill>
                  <a:srgbClr val="7030A0"/>
                </a:solidFill>
                <a:latin typeface="Calibri"/>
                <a:ea typeface="Calibri"/>
                <a:cs typeface="Calibri"/>
                <a:sym typeface="Calibri"/>
              </a:rPr>
              <a:t>Vicedecano de Estudiantes, Prácticas Externas y Movilidad: </a:t>
            </a:r>
            <a:r>
              <a:rPr lang="es-ES" sz="1800">
                <a:solidFill>
                  <a:schemeClr val="dk1"/>
                </a:solidFill>
                <a:latin typeface="Calibri"/>
                <a:ea typeface="Calibri"/>
                <a:cs typeface="Calibri"/>
                <a:sym typeface="Calibri"/>
              </a:rPr>
              <a:t>Domingo Marquina Díaz (</a:t>
            </a:r>
            <a:r>
              <a:rPr lang="es-ES" sz="1800" u="sng">
                <a:solidFill>
                  <a:schemeClr val="dk1"/>
                </a:solidFill>
                <a:latin typeface="Calibri"/>
                <a:ea typeface="Calibri"/>
                <a:cs typeface="Calibri"/>
                <a:sym typeface="Calibri"/>
                <a:hlinkClick r:id="rId3">
                  <a:extLst>
                    <a:ext uri="{A12FA001-AC4F-418D-AE19-62706E023703}">
                      <ahyp:hlinkClr val="tx"/>
                    </a:ext>
                  </a:extLst>
                </a:hlinkClick>
              </a:rPr>
              <a:t>vdestudbio@ucm.es</a:t>
            </a:r>
            <a:r>
              <a:rPr lang="es-ES" sz="1800">
                <a:solidFill>
                  <a:schemeClr val="dk1"/>
                </a:solidFill>
                <a:latin typeface="Calibri"/>
                <a:ea typeface="Calibri"/>
                <a:cs typeface="Calibri"/>
                <a:sym typeface="Calibri"/>
              </a:rPr>
              <a:t>)</a:t>
            </a:r>
            <a:endParaRPr/>
          </a:p>
          <a:p>
            <a:pPr indent="-285750" lvl="0" marL="285750" marR="0" rtl="0" algn="l">
              <a:lnSpc>
                <a:spcPct val="150000"/>
              </a:lnSpc>
              <a:spcBef>
                <a:spcPts val="0"/>
              </a:spcBef>
              <a:spcAft>
                <a:spcPts val="0"/>
              </a:spcAft>
              <a:buClr>
                <a:srgbClr val="7030A0"/>
              </a:buClr>
              <a:buSzPts val="1800"/>
              <a:buFont typeface="Calibri"/>
              <a:buChar char="-"/>
            </a:pPr>
            <a:r>
              <a:rPr lang="es-ES" sz="1800">
                <a:solidFill>
                  <a:srgbClr val="7030A0"/>
                </a:solidFill>
                <a:latin typeface="Calibri"/>
                <a:ea typeface="Calibri"/>
                <a:cs typeface="Calibri"/>
                <a:sym typeface="Calibri"/>
              </a:rPr>
              <a:t>Delegada del Decano para Programas de Movilidad: </a:t>
            </a:r>
            <a:r>
              <a:rPr lang="es-ES" sz="1800">
                <a:solidFill>
                  <a:schemeClr val="dk1"/>
                </a:solidFill>
                <a:latin typeface="Calibri"/>
                <a:ea typeface="Calibri"/>
                <a:cs typeface="Calibri"/>
                <a:sym typeface="Calibri"/>
              </a:rPr>
              <a:t>Candela Hernández de la Fuente (</a:t>
            </a:r>
            <a:r>
              <a:rPr lang="es-ES" sz="1800" u="sng">
                <a:solidFill>
                  <a:schemeClr val="dk1"/>
                </a:solidFill>
                <a:latin typeface="Calibri"/>
                <a:ea typeface="Calibri"/>
                <a:cs typeface="Calibri"/>
                <a:sym typeface="Calibri"/>
                <a:hlinkClick r:id="rId4">
                  <a:extLst>
                    <a:ext uri="{A12FA001-AC4F-418D-AE19-62706E023703}">
                      <ahyp:hlinkClr val="tx"/>
                    </a:ext>
                  </a:extLst>
                </a:hlinkClick>
              </a:rPr>
              <a:t>vdrbio@ucm.es</a:t>
            </a:r>
            <a:r>
              <a:rPr lang="es-ES" sz="1800">
                <a:solidFill>
                  <a:schemeClr val="dk1"/>
                </a:solidFill>
                <a:latin typeface="Calibri"/>
                <a:ea typeface="Calibri"/>
                <a:cs typeface="Calibri"/>
                <a:sym typeface="Calibri"/>
              </a:rPr>
              <a:t>) </a:t>
            </a:r>
            <a:endParaRPr/>
          </a:p>
          <a:p>
            <a:pPr indent="-285750" lvl="0" marL="285750" marR="0" rtl="0" algn="l">
              <a:lnSpc>
                <a:spcPct val="150000"/>
              </a:lnSpc>
              <a:spcBef>
                <a:spcPts val="0"/>
              </a:spcBef>
              <a:spcAft>
                <a:spcPts val="0"/>
              </a:spcAft>
              <a:buClr>
                <a:srgbClr val="7030A0"/>
              </a:buClr>
              <a:buSzPts val="1800"/>
              <a:buFont typeface="Calibri"/>
              <a:buChar char="-"/>
            </a:pPr>
            <a:r>
              <a:rPr lang="es-ES" sz="1800">
                <a:solidFill>
                  <a:srgbClr val="7030A0"/>
                </a:solidFill>
                <a:latin typeface="Calibri"/>
                <a:ea typeface="Calibri"/>
                <a:cs typeface="Calibri"/>
                <a:sym typeface="Calibri"/>
              </a:rPr>
              <a:t>Ayudante de la Oficina Erasmus: </a:t>
            </a:r>
            <a:r>
              <a:rPr lang="es-ES" sz="1800">
                <a:solidFill>
                  <a:schemeClr val="dk1"/>
                </a:solidFill>
                <a:latin typeface="Calibri"/>
                <a:ea typeface="Calibri"/>
                <a:cs typeface="Calibri"/>
                <a:sym typeface="Calibri"/>
              </a:rPr>
              <a:t>María Brage del Río (</a:t>
            </a:r>
            <a:r>
              <a:rPr lang="es-ES" sz="1800" u="sng">
                <a:solidFill>
                  <a:schemeClr val="dk1"/>
                </a:solidFill>
                <a:latin typeface="Calibri"/>
                <a:ea typeface="Calibri"/>
                <a:cs typeface="Calibri"/>
                <a:sym typeface="Calibri"/>
                <a:hlinkClick r:id="rId5">
                  <a:extLst>
                    <a:ext uri="{A12FA001-AC4F-418D-AE19-62706E023703}">
                      <ahyp:hlinkClr val="tx"/>
                    </a:ext>
                  </a:extLst>
                </a:hlinkClick>
              </a:rPr>
              <a:t>bioerasm@ucm.es</a:t>
            </a:r>
            <a:r>
              <a:rPr lang="es-ES" sz="1800">
                <a:solidFill>
                  <a:schemeClr val="dk1"/>
                </a:solidFill>
                <a:latin typeface="Calibri"/>
                <a:ea typeface="Calibri"/>
                <a:cs typeface="Calibri"/>
                <a:sym typeface="Calibri"/>
              </a:rPr>
              <a:t>)</a:t>
            </a:r>
            <a:endParaRPr/>
          </a:p>
          <a:p>
            <a:pPr indent="0" lvl="0" marL="0" marR="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2"/>
          <p:cNvSpPr/>
          <p:nvPr/>
        </p:nvSpPr>
        <p:spPr>
          <a:xfrm>
            <a:off x="2435469" y="3582182"/>
            <a:ext cx="6453554" cy="2080063"/>
          </a:xfrm>
          <a:prstGeom prst="rect">
            <a:avLst/>
          </a:prstGeom>
          <a:solidFill>
            <a:srgbClr val="FAB7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2"/>
          <p:cNvSpPr txBox="1"/>
          <p:nvPr/>
        </p:nvSpPr>
        <p:spPr>
          <a:xfrm>
            <a:off x="2684375" y="3630738"/>
            <a:ext cx="6107700" cy="1785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s-ES" sz="2000">
                <a:solidFill>
                  <a:srgbClr val="C00000"/>
                </a:solidFill>
                <a:latin typeface="Calibri"/>
                <a:ea typeface="Calibri"/>
                <a:cs typeface="Calibri"/>
                <a:sym typeface="Calibri"/>
              </a:rPr>
              <a:t>OFICINA ERASMUS</a:t>
            </a:r>
            <a:endParaRPr/>
          </a:p>
          <a:p>
            <a:pPr indent="0" lvl="0" marL="0" marR="0" rtl="0" algn="l">
              <a:lnSpc>
                <a:spcPct val="150000"/>
              </a:lnSpc>
              <a:spcBef>
                <a:spcPts val="0"/>
              </a:spcBef>
              <a:spcAft>
                <a:spcPts val="0"/>
              </a:spcAft>
              <a:buNone/>
            </a:pPr>
            <a:r>
              <a:rPr lang="es-ES" sz="2000">
                <a:solidFill>
                  <a:schemeClr val="dk1"/>
                </a:solidFill>
                <a:latin typeface="Calibri"/>
                <a:ea typeface="Calibri"/>
                <a:cs typeface="Calibri"/>
                <a:sym typeface="Calibri"/>
              </a:rPr>
              <a:t>Localización: Edificio A, Planta Baja (junto a la Biblioteca)</a:t>
            </a:r>
            <a:endParaRPr/>
          </a:p>
          <a:p>
            <a:pPr indent="0" lvl="0" marL="0" marR="0" rtl="0" algn="l">
              <a:lnSpc>
                <a:spcPct val="150000"/>
              </a:lnSpc>
              <a:spcBef>
                <a:spcPts val="0"/>
              </a:spcBef>
              <a:spcAft>
                <a:spcPts val="0"/>
              </a:spcAft>
              <a:buNone/>
            </a:pPr>
            <a:r>
              <a:rPr lang="es-ES" sz="2000">
                <a:solidFill>
                  <a:schemeClr val="dk1"/>
                </a:solidFill>
                <a:latin typeface="Calibri"/>
                <a:ea typeface="Calibri"/>
                <a:cs typeface="Calibri"/>
                <a:sym typeface="Calibri"/>
              </a:rPr>
              <a:t>Horario: de mañana, citas por email</a:t>
            </a:r>
            <a:endParaRPr sz="20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2000">
                <a:solidFill>
                  <a:schemeClr val="dk1"/>
                </a:solidFill>
                <a:latin typeface="Calibri"/>
                <a:ea typeface="Calibri"/>
                <a:cs typeface="Calibri"/>
                <a:sym typeface="Calibri"/>
              </a:rPr>
              <a:t>		consultar horario concreto (puerta de la Oficina)</a:t>
            </a:r>
            <a:endParaRPr sz="20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9"/>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UCM-Universidad de California</a:t>
            </a:r>
            <a:endParaRPr b="1" sz="4267">
              <a:solidFill>
                <a:srgbClr val="7F7F7F"/>
              </a:solidFill>
              <a:latin typeface="Calibri"/>
              <a:ea typeface="Calibri"/>
              <a:cs typeface="Calibri"/>
              <a:sym typeface="Calibri"/>
            </a:endParaRPr>
          </a:p>
        </p:txBody>
      </p:sp>
      <p:sp>
        <p:nvSpPr>
          <p:cNvPr id="302" name="Google Shape;302;p19"/>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303" name="Google Shape;303;p19"/>
          <p:cNvSpPr txBox="1"/>
          <p:nvPr/>
        </p:nvSpPr>
        <p:spPr>
          <a:xfrm>
            <a:off x="601694" y="2074321"/>
            <a:ext cx="388620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Requisitos</a:t>
            </a:r>
            <a:endParaRPr sz="3200">
              <a:solidFill>
                <a:srgbClr val="C00000"/>
              </a:solidFill>
              <a:latin typeface="Calibri"/>
              <a:ea typeface="Calibri"/>
              <a:cs typeface="Calibri"/>
              <a:sym typeface="Calibri"/>
            </a:endParaRPr>
          </a:p>
        </p:txBody>
      </p:sp>
      <p:sp>
        <p:nvSpPr>
          <p:cNvPr id="304" name="Google Shape;304;p19"/>
          <p:cNvSpPr/>
          <p:nvPr/>
        </p:nvSpPr>
        <p:spPr>
          <a:xfrm>
            <a:off x="601692" y="2349157"/>
            <a:ext cx="10942607" cy="369332"/>
          </a:xfrm>
          <a:prstGeom prst="rect">
            <a:avLst/>
          </a:prstGeom>
          <a:noFill/>
          <a:ln>
            <a:noFill/>
          </a:ln>
        </p:spPr>
        <p:txBody>
          <a:bodyPr anchorCtr="0" anchor="t" bIns="45700" lIns="91425" spcFirstLastPara="1" rIns="91425" wrap="square" tIns="45700">
            <a:spAutoFit/>
          </a:bodyPr>
          <a:lstStyle/>
          <a:p>
            <a:pPr indent="-228600" lvl="0" marL="342900" marR="0" rtl="0" algn="just">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05" name="Google Shape;305;p19"/>
          <p:cNvSpPr/>
          <p:nvPr/>
        </p:nvSpPr>
        <p:spPr>
          <a:xfrm>
            <a:off x="601692" y="2659096"/>
            <a:ext cx="10617294" cy="2970044"/>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Estudiante UCM de </a:t>
            </a:r>
            <a:r>
              <a:rPr b="1" lang="es-ES" sz="1800">
                <a:solidFill>
                  <a:schemeClr val="dk1"/>
                </a:solidFill>
                <a:latin typeface="Calibri"/>
                <a:ea typeface="Calibri"/>
                <a:cs typeface="Calibri"/>
                <a:sym typeface="Calibri"/>
              </a:rPr>
              <a:t>Grado </a:t>
            </a:r>
            <a:r>
              <a:rPr lang="es-ES" sz="1800">
                <a:solidFill>
                  <a:schemeClr val="dk1"/>
                </a:solidFill>
                <a:latin typeface="Calibri"/>
                <a:ea typeface="Calibri"/>
                <a:cs typeface="Calibri"/>
                <a:sym typeface="Calibri"/>
              </a:rPr>
              <a:t>(matriculado en </a:t>
            </a:r>
            <a:r>
              <a:rPr lang="es-ES" sz="1800">
                <a:solidFill>
                  <a:schemeClr val="dk1"/>
                </a:solidFill>
                <a:latin typeface="Calibri"/>
                <a:ea typeface="Calibri"/>
                <a:cs typeface="Calibri"/>
                <a:sym typeface="Calibri"/>
              </a:rPr>
              <a:t>23-24 y 24-25</a:t>
            </a:r>
            <a:r>
              <a:rPr lang="es-ES" sz="1800">
                <a:solidFill>
                  <a:schemeClr val="dk1"/>
                </a:solidFill>
                <a:latin typeface="Calibri"/>
                <a:ea typeface="Calibri"/>
                <a:cs typeface="Calibri"/>
                <a:sym typeface="Calibri"/>
              </a:rPr>
              <a:t>)</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Nacionalidad española o de un país de la Unión Europea. Tener un permiso de residencia válido para residir en España durante el período de realización de la movilidad</a:t>
            </a:r>
            <a:endParaRPr sz="1800">
              <a:solidFill>
                <a:schemeClr val="dk1"/>
              </a:solidFill>
              <a:latin typeface="Calibri"/>
              <a:ea typeface="Calibri"/>
              <a:cs typeface="Calibri"/>
              <a:sym typeface="Calibri"/>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Tener superados al menos 60 créditos ECTS en el momento de solicitar la movilidad</a:t>
            </a:r>
            <a:endParaRPr/>
          </a:p>
          <a:p>
            <a:pPr indent="-342900" lvl="0" marL="342900" marR="0" rtl="0" algn="l">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Cumplir con los requisitos de idioma requeridos por el campus solicitado: </a:t>
            </a:r>
            <a:r>
              <a:rPr lang="es-ES" sz="1800" u="sng">
                <a:solidFill>
                  <a:schemeClr val="dk1"/>
                </a:solidFill>
                <a:latin typeface="Calibri"/>
                <a:ea typeface="Calibri"/>
                <a:cs typeface="Calibri"/>
                <a:sym typeface="Calibri"/>
                <a:hlinkClick r:id="rId3">
                  <a:extLst>
                    <a:ext uri="{A12FA001-AC4F-418D-AE19-62706E023703}">
                      <ahyp:hlinkClr val="tx"/>
                    </a:ext>
                  </a:extLst>
                </a:hlinkClick>
              </a:rPr>
              <a:t>https://reciprocity.uceap.universityofcalifornia.edu/plan-your-studies/examinations</a:t>
            </a:r>
            <a:endParaRPr sz="1800">
              <a:solidFill>
                <a:schemeClr val="dk1"/>
              </a:solidFill>
              <a:latin typeface="Calibri"/>
              <a:ea typeface="Calibri"/>
              <a:cs typeface="Calibri"/>
              <a:sym typeface="Calibri"/>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Cursar durante la movilidad al menos 18 créditos por semestre</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No haber disfrutado de esta beca en cursos precedentes ni haber realizado más de tres movilidades financiadas por el Vicerrectorado de Relaciones Internacionales y Cooperación</a:t>
            </a:r>
            <a:endParaRPr sz="1800">
              <a:solidFill>
                <a:schemeClr val="dk1"/>
              </a:solidFill>
              <a:latin typeface="Calibri"/>
              <a:ea typeface="Calibri"/>
              <a:cs typeface="Calibri"/>
              <a:sym typeface="Calibri"/>
            </a:endParaRPr>
          </a:p>
        </p:txBody>
      </p:sp>
      <p:pic>
        <p:nvPicPr>
          <p:cNvPr id="306" name="Google Shape;306;p19"/>
          <p:cNvPicPr preferRelativeResize="0"/>
          <p:nvPr/>
        </p:nvPicPr>
        <p:blipFill rotWithShape="1">
          <a:blip r:embed="rId4">
            <a:alphaModFix/>
          </a:blip>
          <a:srcRect b="0" l="0" r="0" t="0"/>
          <a:stretch/>
        </p:blipFill>
        <p:spPr>
          <a:xfrm>
            <a:off x="10317438" y="1035560"/>
            <a:ext cx="1226861" cy="12268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0"/>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UCM-Universidad de California</a:t>
            </a:r>
            <a:endParaRPr b="1" sz="4267">
              <a:solidFill>
                <a:srgbClr val="7F7F7F"/>
              </a:solidFill>
              <a:latin typeface="Calibri"/>
              <a:ea typeface="Calibri"/>
              <a:cs typeface="Calibri"/>
              <a:sym typeface="Calibri"/>
            </a:endParaRPr>
          </a:p>
        </p:txBody>
      </p:sp>
      <p:sp>
        <p:nvSpPr>
          <p:cNvPr id="312" name="Google Shape;312;p20"/>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313" name="Google Shape;313;p20"/>
          <p:cNvSpPr txBox="1"/>
          <p:nvPr/>
        </p:nvSpPr>
        <p:spPr>
          <a:xfrm>
            <a:off x="601693" y="1784548"/>
            <a:ext cx="55353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Dotación económica</a:t>
            </a:r>
            <a:endParaRPr sz="3200">
              <a:solidFill>
                <a:srgbClr val="C00000"/>
              </a:solidFill>
              <a:latin typeface="Calibri"/>
              <a:ea typeface="Calibri"/>
              <a:cs typeface="Calibri"/>
              <a:sym typeface="Calibri"/>
            </a:endParaRPr>
          </a:p>
        </p:txBody>
      </p:sp>
      <p:sp>
        <p:nvSpPr>
          <p:cNvPr id="314" name="Google Shape;314;p20"/>
          <p:cNvSpPr/>
          <p:nvPr/>
        </p:nvSpPr>
        <p:spPr>
          <a:xfrm>
            <a:off x="601692" y="2349157"/>
            <a:ext cx="10942607" cy="369332"/>
          </a:xfrm>
          <a:prstGeom prst="rect">
            <a:avLst/>
          </a:prstGeom>
          <a:noFill/>
          <a:ln>
            <a:noFill/>
          </a:ln>
        </p:spPr>
        <p:txBody>
          <a:bodyPr anchorCtr="0" anchor="t" bIns="45700" lIns="91425" spcFirstLastPara="1" rIns="91425" wrap="square" tIns="45700">
            <a:spAutoFit/>
          </a:bodyPr>
          <a:lstStyle/>
          <a:p>
            <a:pPr indent="-228600" lvl="0" marL="342900" marR="0" rtl="0" algn="just">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15" name="Google Shape;315;p20"/>
          <p:cNvSpPr/>
          <p:nvPr/>
        </p:nvSpPr>
        <p:spPr>
          <a:xfrm>
            <a:off x="601691" y="2369323"/>
            <a:ext cx="8322501" cy="100027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Matrícula gratuita en la universidad de destino, a excepción de algunas asignaturas o servicios específicos que indique cada campus (solo se paga la matrícula UCM)</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Ayuda de 3.000-4.000€ en un pago único (aún por determinar)</a:t>
            </a:r>
            <a:endParaRPr sz="1800">
              <a:solidFill>
                <a:schemeClr val="dk1"/>
              </a:solidFill>
              <a:latin typeface="Calibri"/>
              <a:ea typeface="Calibri"/>
              <a:cs typeface="Calibri"/>
              <a:sym typeface="Calibri"/>
            </a:endParaRPr>
          </a:p>
        </p:txBody>
      </p:sp>
      <p:pic>
        <p:nvPicPr>
          <p:cNvPr id="316" name="Google Shape;316;p20"/>
          <p:cNvPicPr preferRelativeResize="0"/>
          <p:nvPr/>
        </p:nvPicPr>
        <p:blipFill rotWithShape="1">
          <a:blip r:embed="rId3">
            <a:alphaModFix/>
          </a:blip>
          <a:srcRect b="0" l="0" r="0" t="0"/>
          <a:stretch/>
        </p:blipFill>
        <p:spPr>
          <a:xfrm>
            <a:off x="10938281" y="896627"/>
            <a:ext cx="1116812" cy="1116812"/>
          </a:xfrm>
          <a:prstGeom prst="rect">
            <a:avLst/>
          </a:prstGeom>
          <a:noFill/>
          <a:ln>
            <a:noFill/>
          </a:ln>
        </p:spPr>
      </p:pic>
      <p:sp>
        <p:nvSpPr>
          <p:cNvPr id="317" name="Google Shape;317;p20"/>
          <p:cNvSpPr txBox="1"/>
          <p:nvPr/>
        </p:nvSpPr>
        <p:spPr>
          <a:xfrm>
            <a:off x="601693" y="3389763"/>
            <a:ext cx="55353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Destinos</a:t>
            </a:r>
            <a:endParaRPr sz="3200">
              <a:solidFill>
                <a:srgbClr val="C00000"/>
              </a:solidFill>
              <a:latin typeface="Calibri"/>
              <a:ea typeface="Calibri"/>
              <a:cs typeface="Calibri"/>
              <a:sym typeface="Calibri"/>
            </a:endParaRPr>
          </a:p>
        </p:txBody>
      </p:sp>
      <p:pic>
        <p:nvPicPr>
          <p:cNvPr descr="Universidad de California | Universidad Complutense de Madrid" id="318" name="Google Shape;318;p20"/>
          <p:cNvPicPr preferRelativeResize="0"/>
          <p:nvPr/>
        </p:nvPicPr>
        <p:blipFill rotWithShape="1">
          <a:blip r:embed="rId4">
            <a:alphaModFix/>
          </a:blip>
          <a:srcRect b="0" l="0" r="0" t="0"/>
          <a:stretch/>
        </p:blipFill>
        <p:spPr>
          <a:xfrm>
            <a:off x="8854047" y="1784548"/>
            <a:ext cx="2760398" cy="4564067"/>
          </a:xfrm>
          <a:prstGeom prst="rect">
            <a:avLst/>
          </a:prstGeom>
          <a:noFill/>
          <a:ln>
            <a:noFill/>
          </a:ln>
        </p:spPr>
      </p:pic>
      <p:sp>
        <p:nvSpPr>
          <p:cNvPr id="319" name="Google Shape;319;p20"/>
          <p:cNvSpPr/>
          <p:nvPr/>
        </p:nvSpPr>
        <p:spPr>
          <a:xfrm>
            <a:off x="601691" y="3954372"/>
            <a:ext cx="2818514" cy="213904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800">
                <a:solidFill>
                  <a:schemeClr val="dk1"/>
                </a:solidFill>
                <a:latin typeface="Calibri"/>
                <a:ea typeface="Calibri"/>
                <a:cs typeface="Calibri"/>
                <a:sym typeface="Calibri"/>
              </a:rPr>
              <a:t>Los campus de acogida son:</a:t>
            </a:r>
            <a:endParaRPr/>
          </a:p>
          <a:p>
            <a:pPr indent="0" lvl="0" marL="0" marR="0" rtl="0" algn="just">
              <a:spcBef>
                <a:spcPts val="600"/>
              </a:spcBef>
              <a:spcAft>
                <a:spcPts val="0"/>
              </a:spcAft>
              <a:buNone/>
            </a:pPr>
            <a:r>
              <a:rPr lang="es-ES" sz="1800">
                <a:solidFill>
                  <a:schemeClr val="dk1"/>
                </a:solidFill>
                <a:latin typeface="Calibri"/>
                <a:ea typeface="Calibri"/>
                <a:cs typeface="Calibri"/>
                <a:sym typeface="Calibri"/>
              </a:rPr>
              <a:t> </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U. C. BERKELEY </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U. C. RIVERSIDE</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U. C. DAVIS</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U. C. IRVINE</a:t>
            </a:r>
            <a:endParaRPr/>
          </a:p>
        </p:txBody>
      </p:sp>
      <p:sp>
        <p:nvSpPr>
          <p:cNvPr id="320" name="Google Shape;320;p20"/>
          <p:cNvSpPr/>
          <p:nvPr/>
        </p:nvSpPr>
        <p:spPr>
          <a:xfrm>
            <a:off x="2847682" y="4358631"/>
            <a:ext cx="2825262" cy="178510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U. C. LOS ANGELES</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U. C. SAN DIEGO</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U. C. SANTA BARBARA</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U. C. SANTA CRUZ</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U. C. MERCED</a:t>
            </a:r>
            <a:endParaRPr/>
          </a:p>
        </p:txBody>
      </p:sp>
      <p:sp>
        <p:nvSpPr>
          <p:cNvPr id="321" name="Google Shape;321;p20"/>
          <p:cNvSpPr/>
          <p:nvPr/>
        </p:nvSpPr>
        <p:spPr>
          <a:xfrm>
            <a:off x="6232998" y="3896966"/>
            <a:ext cx="184043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Más información: </a:t>
            </a:r>
            <a:r>
              <a:rPr lang="es-ES" sz="1800" u="sng">
                <a:solidFill>
                  <a:schemeClr val="dk1"/>
                </a:solidFill>
                <a:latin typeface="Calibri"/>
                <a:ea typeface="Calibri"/>
                <a:cs typeface="Calibri"/>
                <a:sym typeface="Calibri"/>
                <a:hlinkClick r:id="rId5">
                  <a:extLst>
                    <a:ext uri="{A12FA001-AC4F-418D-AE19-62706E023703}">
                      <ahyp:hlinkClr val="tx"/>
                    </a:ext>
                  </a:extLst>
                </a:hlinkClick>
              </a:rPr>
              <a:t>https://www.ucm.es/ucm-california</a:t>
            </a:r>
            <a:r>
              <a:rPr lang="es-ES" sz="1800">
                <a:solidFill>
                  <a:schemeClr val="dk1"/>
                </a:solidFill>
                <a:latin typeface="Calibri"/>
                <a:ea typeface="Calibri"/>
                <a:cs typeface="Calibri"/>
                <a:sym typeface="Calibri"/>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UCM-Universidad de California</a:t>
            </a:r>
            <a:endParaRPr b="1" sz="4267">
              <a:solidFill>
                <a:srgbClr val="7F7F7F"/>
              </a:solidFill>
              <a:latin typeface="Calibri"/>
              <a:ea typeface="Calibri"/>
              <a:cs typeface="Calibri"/>
              <a:sym typeface="Calibri"/>
            </a:endParaRPr>
          </a:p>
        </p:txBody>
      </p:sp>
      <p:sp>
        <p:nvSpPr>
          <p:cNvPr id="327" name="Google Shape;327;p21"/>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328" name="Google Shape;328;p21"/>
          <p:cNvSpPr txBox="1"/>
          <p:nvPr/>
        </p:nvSpPr>
        <p:spPr>
          <a:xfrm>
            <a:off x="601693" y="1784548"/>
            <a:ext cx="55353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Certificados de Idioma</a:t>
            </a:r>
            <a:endParaRPr sz="3200">
              <a:solidFill>
                <a:srgbClr val="C00000"/>
              </a:solidFill>
              <a:latin typeface="Calibri"/>
              <a:ea typeface="Calibri"/>
              <a:cs typeface="Calibri"/>
              <a:sym typeface="Calibri"/>
            </a:endParaRPr>
          </a:p>
        </p:txBody>
      </p:sp>
      <p:sp>
        <p:nvSpPr>
          <p:cNvPr id="329" name="Google Shape;329;p21"/>
          <p:cNvSpPr/>
          <p:nvPr/>
        </p:nvSpPr>
        <p:spPr>
          <a:xfrm>
            <a:off x="601693" y="2990996"/>
            <a:ext cx="3214170" cy="16312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800">
                <a:solidFill>
                  <a:schemeClr val="dk1"/>
                </a:solidFill>
                <a:latin typeface="Calibri"/>
                <a:ea typeface="Calibri"/>
                <a:cs typeface="Calibri"/>
                <a:sym typeface="Calibri"/>
              </a:rPr>
              <a:t>Más información:</a:t>
            </a:r>
            <a:endParaRPr/>
          </a:p>
          <a:p>
            <a:pPr indent="0" lvl="0" marL="0" marR="0" rtl="0" algn="just">
              <a:spcBef>
                <a:spcPts val="600"/>
              </a:spcBef>
              <a:spcAft>
                <a:spcPts val="0"/>
              </a:spcAft>
              <a:buNone/>
            </a:pPr>
            <a:r>
              <a:rPr lang="es-ES" sz="1800" u="sng">
                <a:solidFill>
                  <a:schemeClr val="dk1"/>
                </a:solidFill>
                <a:latin typeface="Calibri"/>
                <a:ea typeface="Calibri"/>
                <a:cs typeface="Calibri"/>
                <a:sym typeface="Calibri"/>
                <a:hlinkClick r:id="rId3">
                  <a:extLst>
                    <a:ext uri="{A12FA001-AC4F-418D-AE19-62706E023703}">
                      <ahyp:hlinkClr val="tx"/>
                    </a:ext>
                  </a:extLst>
                </a:hlinkClick>
              </a:rPr>
              <a:t>https://reciprocity.uceap.universityofcalifornia.edu/plan-your-studies/examinations</a:t>
            </a:r>
            <a:endParaRPr sz="1800">
              <a:solidFill>
                <a:schemeClr val="dk1"/>
              </a:solidFill>
              <a:latin typeface="Calibri"/>
              <a:ea typeface="Calibri"/>
              <a:cs typeface="Calibri"/>
              <a:sym typeface="Calibri"/>
            </a:endParaRPr>
          </a:p>
          <a:p>
            <a:pPr indent="0" lvl="0" marL="0" marR="0" rtl="0" algn="just">
              <a:spcBef>
                <a:spcPts val="600"/>
              </a:spcBef>
              <a:spcAft>
                <a:spcPts val="0"/>
              </a:spcAft>
              <a:buNone/>
            </a:pPr>
            <a:r>
              <a:t/>
            </a:r>
            <a:endParaRPr sz="1800">
              <a:solidFill>
                <a:schemeClr val="dk1"/>
              </a:solidFill>
              <a:latin typeface="Calibri"/>
              <a:ea typeface="Calibri"/>
              <a:cs typeface="Calibri"/>
              <a:sym typeface="Calibri"/>
            </a:endParaRPr>
          </a:p>
        </p:txBody>
      </p:sp>
      <p:pic>
        <p:nvPicPr>
          <p:cNvPr id="330" name="Google Shape;330;p21"/>
          <p:cNvPicPr preferRelativeResize="0"/>
          <p:nvPr/>
        </p:nvPicPr>
        <p:blipFill rotWithShape="1">
          <a:blip r:embed="rId4">
            <a:alphaModFix/>
          </a:blip>
          <a:srcRect b="23974" l="34543" r="19663" t="13204"/>
          <a:stretch/>
        </p:blipFill>
        <p:spPr>
          <a:xfrm>
            <a:off x="4701228" y="1923482"/>
            <a:ext cx="7115633" cy="4308230"/>
          </a:xfrm>
          <a:prstGeom prst="rect">
            <a:avLst/>
          </a:prstGeom>
          <a:noFill/>
          <a:ln>
            <a:noFill/>
          </a:ln>
        </p:spPr>
      </p:pic>
      <p:pic>
        <p:nvPicPr>
          <p:cNvPr id="331" name="Google Shape;331;p21"/>
          <p:cNvPicPr preferRelativeResize="0"/>
          <p:nvPr/>
        </p:nvPicPr>
        <p:blipFill rotWithShape="1">
          <a:blip r:embed="rId5">
            <a:alphaModFix/>
          </a:blip>
          <a:srcRect b="0" l="0" r="0" t="0"/>
          <a:stretch/>
        </p:blipFill>
        <p:spPr>
          <a:xfrm>
            <a:off x="9870385" y="950076"/>
            <a:ext cx="1126859" cy="11268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2"/>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Intercambio por Convenio Internacional</a:t>
            </a:r>
            <a:endParaRPr b="1" sz="4267">
              <a:solidFill>
                <a:srgbClr val="7F7F7F"/>
              </a:solidFill>
              <a:latin typeface="Calibri"/>
              <a:ea typeface="Calibri"/>
              <a:cs typeface="Calibri"/>
              <a:sym typeface="Calibri"/>
            </a:endParaRPr>
          </a:p>
        </p:txBody>
      </p:sp>
      <p:sp>
        <p:nvSpPr>
          <p:cNvPr id="337" name="Google Shape;337;p22"/>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338" name="Google Shape;338;p22"/>
          <p:cNvSpPr txBox="1"/>
          <p:nvPr/>
        </p:nvSpPr>
        <p:spPr>
          <a:xfrm>
            <a:off x="601693" y="1784548"/>
            <a:ext cx="55353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Requisitos</a:t>
            </a:r>
            <a:endParaRPr sz="3200">
              <a:solidFill>
                <a:srgbClr val="C00000"/>
              </a:solidFill>
              <a:latin typeface="Calibri"/>
              <a:ea typeface="Calibri"/>
              <a:cs typeface="Calibri"/>
              <a:sym typeface="Calibri"/>
            </a:endParaRPr>
          </a:p>
        </p:txBody>
      </p:sp>
      <p:sp>
        <p:nvSpPr>
          <p:cNvPr id="339" name="Google Shape;339;p22"/>
          <p:cNvSpPr/>
          <p:nvPr/>
        </p:nvSpPr>
        <p:spPr>
          <a:xfrm>
            <a:off x="601692" y="2349157"/>
            <a:ext cx="10942607" cy="3600986"/>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Estudiante UCM de </a:t>
            </a:r>
            <a:r>
              <a:rPr b="1" lang="es-ES" sz="1800">
                <a:solidFill>
                  <a:schemeClr val="dk1"/>
                </a:solidFill>
                <a:latin typeface="Calibri"/>
                <a:ea typeface="Calibri"/>
                <a:cs typeface="Calibri"/>
                <a:sym typeface="Calibri"/>
              </a:rPr>
              <a:t>Grado, Máster o Doctorado </a:t>
            </a:r>
            <a:r>
              <a:rPr lang="es-ES" sz="1800">
                <a:solidFill>
                  <a:schemeClr val="dk1"/>
                </a:solidFill>
                <a:latin typeface="Calibri"/>
                <a:ea typeface="Calibri"/>
                <a:cs typeface="Calibri"/>
                <a:sym typeface="Calibri"/>
              </a:rPr>
              <a:t>(matriculado en </a:t>
            </a:r>
            <a:r>
              <a:rPr lang="es-ES" sz="1800">
                <a:solidFill>
                  <a:schemeClr val="dk1"/>
                </a:solidFill>
                <a:latin typeface="Calibri"/>
                <a:ea typeface="Calibri"/>
                <a:cs typeface="Calibri"/>
                <a:sym typeface="Calibri"/>
              </a:rPr>
              <a:t>23-24 y 24-25</a:t>
            </a:r>
            <a:r>
              <a:rPr lang="es-ES" sz="1800">
                <a:solidFill>
                  <a:schemeClr val="dk1"/>
                </a:solidFill>
                <a:latin typeface="Calibri"/>
                <a:ea typeface="Calibri"/>
                <a:cs typeface="Calibri"/>
                <a:sym typeface="Calibri"/>
              </a:rPr>
              <a:t>)</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Nacionalidad española o de un país de la Unión Europea. Tener un permiso de residencia válido para residir en España durante el período de realización de la movilidad. Prioridad para personas que no tengan la nacionalidad del país de destino</a:t>
            </a:r>
            <a:endParaRPr sz="1800">
              <a:solidFill>
                <a:schemeClr val="dk1"/>
              </a:solidFill>
              <a:latin typeface="Calibri"/>
              <a:ea typeface="Calibri"/>
              <a:cs typeface="Calibri"/>
              <a:sym typeface="Calibri"/>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Haber superado al menos 60 ECTS</a:t>
            </a:r>
            <a:endParaRPr sz="1800">
              <a:solidFill>
                <a:schemeClr val="dk1"/>
              </a:solidFill>
              <a:latin typeface="Calibri"/>
              <a:ea typeface="Calibri"/>
              <a:cs typeface="Calibri"/>
              <a:sym typeface="Calibri"/>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Acreditar conocimiento del idioma exigido por la universidad de destino, en su caso, y cumplir con todos los requisitos particulares que establezca la universidad de acogida</a:t>
            </a:r>
            <a:endParaRPr sz="1800">
              <a:solidFill>
                <a:schemeClr val="dk1"/>
              </a:solidFill>
              <a:latin typeface="Calibri"/>
              <a:ea typeface="Calibri"/>
              <a:cs typeface="Calibri"/>
              <a:sym typeface="Calibri"/>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Cursar durante la movilidad al menos 18 ECTS</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No haber disfrutado de esta beca en cursos precedentes ni haber realizado más de tres movilidades financiadas por el Vicerrectorado de Relaciones Internacionales y Cooperación</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Optar a una </a:t>
            </a:r>
            <a:r>
              <a:rPr b="1" lang="es-ES" sz="1800">
                <a:solidFill>
                  <a:schemeClr val="dk1"/>
                </a:solidFill>
                <a:latin typeface="Calibri"/>
                <a:ea typeface="Calibri"/>
                <a:cs typeface="Calibri"/>
                <a:sym typeface="Calibri"/>
              </a:rPr>
              <a:t>única universidad </a:t>
            </a:r>
            <a:r>
              <a:rPr lang="es-ES" sz="1800">
                <a:solidFill>
                  <a:schemeClr val="dk1"/>
                </a:solidFill>
                <a:latin typeface="Calibri"/>
                <a:ea typeface="Calibri"/>
                <a:cs typeface="Calibri"/>
                <a:sym typeface="Calibri"/>
              </a:rPr>
              <a:t>en la solicitud durante </a:t>
            </a:r>
            <a:r>
              <a:rPr b="1" lang="es-ES" sz="1800">
                <a:solidFill>
                  <a:schemeClr val="dk1"/>
                </a:solidFill>
                <a:latin typeface="Calibri"/>
                <a:ea typeface="Calibri"/>
                <a:cs typeface="Calibri"/>
                <a:sym typeface="Calibri"/>
              </a:rPr>
              <a:t>un solo semestre</a:t>
            </a:r>
            <a:endParaRPr b="1"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3"/>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Intercambio por Convenio Internacional</a:t>
            </a:r>
            <a:endParaRPr b="1" sz="4267">
              <a:solidFill>
                <a:srgbClr val="7F7F7F"/>
              </a:solidFill>
              <a:latin typeface="Calibri"/>
              <a:ea typeface="Calibri"/>
              <a:cs typeface="Calibri"/>
              <a:sym typeface="Calibri"/>
            </a:endParaRPr>
          </a:p>
        </p:txBody>
      </p:sp>
      <p:sp>
        <p:nvSpPr>
          <p:cNvPr id="345" name="Google Shape;345;p23"/>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346" name="Google Shape;346;p23"/>
          <p:cNvSpPr txBox="1"/>
          <p:nvPr/>
        </p:nvSpPr>
        <p:spPr>
          <a:xfrm>
            <a:off x="601693" y="1784548"/>
            <a:ext cx="55353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Dotación económica</a:t>
            </a:r>
            <a:endParaRPr sz="3200">
              <a:solidFill>
                <a:srgbClr val="C00000"/>
              </a:solidFill>
              <a:latin typeface="Calibri"/>
              <a:ea typeface="Calibri"/>
              <a:cs typeface="Calibri"/>
              <a:sym typeface="Calibri"/>
            </a:endParaRPr>
          </a:p>
        </p:txBody>
      </p:sp>
      <p:sp>
        <p:nvSpPr>
          <p:cNvPr id="347" name="Google Shape;347;p23"/>
          <p:cNvSpPr/>
          <p:nvPr/>
        </p:nvSpPr>
        <p:spPr>
          <a:xfrm>
            <a:off x="601693" y="2451412"/>
            <a:ext cx="10881063" cy="327782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000"/>
              <a:buFont typeface="Calibri"/>
              <a:buChar char="-"/>
            </a:pPr>
            <a:r>
              <a:rPr lang="es-ES" sz="2000">
                <a:solidFill>
                  <a:schemeClr val="dk1"/>
                </a:solidFill>
                <a:latin typeface="Calibri"/>
                <a:ea typeface="Calibri"/>
                <a:cs typeface="Calibri"/>
                <a:sym typeface="Calibri"/>
              </a:rPr>
              <a:t>Matrícula gratuita en la universidad de destino, a excepción de algunas tasas o servicios específicos que indique cada universidad (solo se paga la matrícula UCM)</a:t>
            </a:r>
            <a:endParaRPr/>
          </a:p>
          <a:p>
            <a:pPr indent="-247650" lvl="0" marL="285750" marR="0" rtl="0" algn="just">
              <a:spcBef>
                <a:spcPts val="600"/>
              </a:spcBef>
              <a:spcAft>
                <a:spcPts val="0"/>
              </a:spcAft>
              <a:buClr>
                <a:schemeClr val="dk1"/>
              </a:buClr>
              <a:buSzPts val="600"/>
              <a:buFont typeface="Calibri"/>
              <a:buNone/>
            </a:pPr>
            <a:r>
              <a:t/>
            </a:r>
            <a:endParaRPr sz="600">
              <a:solidFill>
                <a:schemeClr val="dk1"/>
              </a:solidFill>
              <a:latin typeface="Calibri"/>
              <a:ea typeface="Calibri"/>
              <a:cs typeface="Calibri"/>
              <a:sym typeface="Calibri"/>
            </a:endParaRPr>
          </a:p>
          <a:p>
            <a:pPr indent="-285750" lvl="0" marL="285750" marR="0" rtl="0" algn="just">
              <a:spcBef>
                <a:spcPts val="600"/>
              </a:spcBef>
              <a:spcAft>
                <a:spcPts val="0"/>
              </a:spcAft>
              <a:buClr>
                <a:schemeClr val="dk1"/>
              </a:buClr>
              <a:buSzPts val="2000"/>
              <a:buFont typeface="Calibri"/>
              <a:buChar char="-"/>
            </a:pPr>
            <a:r>
              <a:rPr lang="es-ES" sz="2000">
                <a:solidFill>
                  <a:schemeClr val="dk1"/>
                </a:solidFill>
                <a:latin typeface="Calibri"/>
                <a:ea typeface="Calibri"/>
                <a:cs typeface="Calibri"/>
                <a:sym typeface="Calibri"/>
              </a:rPr>
              <a:t>Pago único en función del destino: </a:t>
            </a:r>
            <a:endParaRPr/>
          </a:p>
          <a:p>
            <a:pPr indent="-285750" lvl="1" marL="742950" marR="0" rtl="0" algn="just">
              <a:spcBef>
                <a:spcPts val="600"/>
              </a:spcBef>
              <a:spcAft>
                <a:spcPts val="0"/>
              </a:spcAft>
              <a:buClr>
                <a:schemeClr val="dk1"/>
              </a:buClr>
              <a:buSzPts val="2000"/>
              <a:buFont typeface="Calibri"/>
              <a:buChar char="-"/>
            </a:pPr>
            <a:r>
              <a:rPr b="0" i="0" lang="es-ES" sz="2000" u="sng" cap="none" strike="noStrike">
                <a:solidFill>
                  <a:schemeClr val="dk1"/>
                </a:solidFill>
                <a:latin typeface="Calibri"/>
                <a:ea typeface="Calibri"/>
                <a:cs typeface="Calibri"/>
                <a:sym typeface="Calibri"/>
              </a:rPr>
              <a:t>GRUPO 1</a:t>
            </a:r>
            <a:r>
              <a:rPr b="0" i="0" lang="es-ES" sz="2000" u="none" cap="none" strike="noStrike">
                <a:solidFill>
                  <a:schemeClr val="dk1"/>
                </a:solidFill>
                <a:latin typeface="Calibri"/>
                <a:ea typeface="Calibri"/>
                <a:cs typeface="Calibri"/>
                <a:sym typeface="Calibri"/>
              </a:rPr>
              <a:t>: 3.000 €</a:t>
            </a:r>
            <a:endParaRPr/>
          </a:p>
          <a:p>
            <a:pPr indent="-285750" lvl="1" marL="742950" marR="0" rtl="0" algn="just">
              <a:spcBef>
                <a:spcPts val="600"/>
              </a:spcBef>
              <a:spcAft>
                <a:spcPts val="0"/>
              </a:spcAft>
              <a:buClr>
                <a:schemeClr val="dk1"/>
              </a:buClr>
              <a:buSzPts val="2000"/>
              <a:buFont typeface="Calibri"/>
              <a:buChar char="-"/>
            </a:pPr>
            <a:r>
              <a:rPr b="0" i="0" lang="es-ES" sz="2000" u="sng" cap="none" strike="noStrike">
                <a:solidFill>
                  <a:schemeClr val="dk1"/>
                </a:solidFill>
                <a:latin typeface="Calibri"/>
                <a:ea typeface="Calibri"/>
                <a:cs typeface="Calibri"/>
                <a:sym typeface="Calibri"/>
              </a:rPr>
              <a:t>GRUPO 2</a:t>
            </a:r>
            <a:r>
              <a:rPr b="0" i="0" lang="es-ES" sz="2000" u="none" cap="none" strike="noStrike">
                <a:solidFill>
                  <a:schemeClr val="dk1"/>
                </a:solidFill>
                <a:latin typeface="Calibri"/>
                <a:ea typeface="Calibri"/>
                <a:cs typeface="Calibri"/>
                <a:sym typeface="Calibri"/>
              </a:rPr>
              <a:t>: 2.000 €</a:t>
            </a:r>
            <a:endParaRPr/>
          </a:p>
          <a:p>
            <a:pPr indent="-285750" lvl="1" marL="742950" marR="0" rtl="0" algn="just">
              <a:spcBef>
                <a:spcPts val="600"/>
              </a:spcBef>
              <a:spcAft>
                <a:spcPts val="0"/>
              </a:spcAft>
              <a:buClr>
                <a:schemeClr val="dk1"/>
              </a:buClr>
              <a:buSzPts val="2000"/>
              <a:buFont typeface="Calibri"/>
              <a:buChar char="-"/>
            </a:pPr>
            <a:r>
              <a:rPr b="0" i="0" lang="es-ES" sz="2000" u="sng" cap="none" strike="noStrike">
                <a:solidFill>
                  <a:schemeClr val="dk1"/>
                </a:solidFill>
                <a:latin typeface="Calibri"/>
                <a:ea typeface="Calibri"/>
                <a:cs typeface="Calibri"/>
                <a:sym typeface="Calibri"/>
              </a:rPr>
              <a:t>GRUPO 3</a:t>
            </a:r>
            <a:r>
              <a:rPr b="0" i="0" lang="es-ES" sz="2000" u="none" cap="none" strike="noStrike">
                <a:solidFill>
                  <a:schemeClr val="dk1"/>
                </a:solidFill>
                <a:latin typeface="Calibri"/>
                <a:ea typeface="Calibri"/>
                <a:cs typeface="Calibri"/>
                <a:sym typeface="Calibri"/>
              </a:rPr>
              <a:t>: 1.000 €</a:t>
            </a:r>
            <a:endParaRPr/>
          </a:p>
          <a:p>
            <a:pPr indent="-247650" lvl="0" marL="285750" marR="0" rtl="0" algn="just">
              <a:spcBef>
                <a:spcPts val="600"/>
              </a:spcBef>
              <a:spcAft>
                <a:spcPts val="0"/>
              </a:spcAft>
              <a:buClr>
                <a:schemeClr val="dk1"/>
              </a:buClr>
              <a:buSzPts val="600"/>
              <a:buFont typeface="Calibri"/>
              <a:buNone/>
            </a:pPr>
            <a:r>
              <a:t/>
            </a:r>
            <a:endParaRPr sz="600">
              <a:solidFill>
                <a:schemeClr val="dk1"/>
              </a:solidFill>
              <a:latin typeface="Calibri"/>
              <a:ea typeface="Calibri"/>
              <a:cs typeface="Calibri"/>
              <a:sym typeface="Calibri"/>
            </a:endParaRPr>
          </a:p>
          <a:p>
            <a:pPr indent="-285750" lvl="0" marL="285750" marR="0" rtl="0" algn="just">
              <a:spcBef>
                <a:spcPts val="600"/>
              </a:spcBef>
              <a:spcAft>
                <a:spcPts val="0"/>
              </a:spcAft>
              <a:buClr>
                <a:schemeClr val="dk1"/>
              </a:buClr>
              <a:buSzPts val="2000"/>
              <a:buFont typeface="Calibri"/>
              <a:buChar char="-"/>
            </a:pPr>
            <a:r>
              <a:rPr lang="es-ES" sz="2000">
                <a:solidFill>
                  <a:schemeClr val="dk1"/>
                </a:solidFill>
                <a:latin typeface="Calibri"/>
                <a:ea typeface="Calibri"/>
                <a:cs typeface="Calibri"/>
                <a:sym typeface="Calibri"/>
              </a:rPr>
              <a:t>En el caso de que quedaran plazas vacantes por diversas causas, se podrá distribuir la financiación entre las plazas aceptadas</a:t>
            </a:r>
            <a:endParaRPr sz="6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4"/>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Intercambio por Convenio Internacional</a:t>
            </a:r>
            <a:endParaRPr b="1" sz="4267">
              <a:solidFill>
                <a:srgbClr val="7F7F7F"/>
              </a:solidFill>
              <a:latin typeface="Calibri"/>
              <a:ea typeface="Calibri"/>
              <a:cs typeface="Calibri"/>
              <a:sym typeface="Calibri"/>
            </a:endParaRPr>
          </a:p>
        </p:txBody>
      </p:sp>
      <p:sp>
        <p:nvSpPr>
          <p:cNvPr id="353" name="Google Shape;353;p24"/>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354" name="Google Shape;354;p24"/>
          <p:cNvSpPr txBox="1"/>
          <p:nvPr/>
        </p:nvSpPr>
        <p:spPr>
          <a:xfrm>
            <a:off x="601693" y="1784548"/>
            <a:ext cx="55353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Destinos</a:t>
            </a:r>
            <a:endParaRPr sz="3200">
              <a:solidFill>
                <a:srgbClr val="C00000"/>
              </a:solidFill>
              <a:latin typeface="Calibri"/>
              <a:ea typeface="Calibri"/>
              <a:cs typeface="Calibri"/>
              <a:sym typeface="Calibri"/>
            </a:endParaRPr>
          </a:p>
        </p:txBody>
      </p:sp>
      <p:sp>
        <p:nvSpPr>
          <p:cNvPr id="355" name="Google Shape;355;p24"/>
          <p:cNvSpPr/>
          <p:nvPr/>
        </p:nvSpPr>
        <p:spPr>
          <a:xfrm>
            <a:off x="601696" y="2369325"/>
            <a:ext cx="1776000" cy="327780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Argentina</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Australia</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Canadá</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Chile</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China</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Colombia</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Costa Rica</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Ecuador </a:t>
            </a:r>
            <a:endParaRPr/>
          </a:p>
          <a:p>
            <a:pPr indent="-285750" lvl="0" marL="285750" marR="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Israel</a:t>
            </a:r>
            <a:endParaRPr/>
          </a:p>
          <a:p>
            <a:pPr indent="-171450" lvl="0" marL="285750" marR="0" rtl="0" algn="just">
              <a:spcBef>
                <a:spcPts val="60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56" name="Google Shape;356;p24"/>
          <p:cNvSpPr/>
          <p:nvPr/>
        </p:nvSpPr>
        <p:spPr>
          <a:xfrm>
            <a:off x="4784875" y="2292375"/>
            <a:ext cx="6829800" cy="33549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Calibri"/>
                <a:ea typeface="Calibri"/>
                <a:cs typeface="Calibri"/>
                <a:sym typeface="Calibri"/>
              </a:rPr>
              <a:t>MUY IMPORTANTE: </a:t>
            </a:r>
            <a:r>
              <a:rPr lang="es-ES" sz="1800">
                <a:solidFill>
                  <a:schemeClr val="dk1"/>
                </a:solidFill>
                <a:latin typeface="Calibri"/>
                <a:ea typeface="Calibri"/>
                <a:cs typeface="Calibri"/>
                <a:sym typeface="Calibri"/>
              </a:rPr>
              <a:t>Antes de elegir el centro en el que desea realizar el intercambio y para el reconocimiento de estudios posterior: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Consultar la información en la página web de las universidades, comprobando las exigencias (nota media mínima del expediente académico, por ejemplo), requisitos y restricciones, tanto de la universidad elegida como de la facultad concreta a la que se desea asistir</a:t>
            </a:r>
            <a:endParaRPr/>
          </a:p>
          <a:p>
            <a:pPr indent="-304800" lvl="0" marL="342900" marR="0" rtl="0" algn="l">
              <a:spcBef>
                <a:spcPts val="0"/>
              </a:spcBef>
              <a:spcAft>
                <a:spcPts val="0"/>
              </a:spcAft>
              <a:buClr>
                <a:schemeClr val="dk1"/>
              </a:buClr>
              <a:buSzPts val="600"/>
              <a:buFont typeface="Calibri"/>
              <a:buNone/>
            </a:pPr>
            <a:r>
              <a:t/>
            </a:r>
            <a:endParaRPr sz="6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Para facilitar el reconocimiento, cada estudiante deberá preparar su solicitud cuidadosamente, después de comprobar la afinidad de la oferta académica de la institución de acogida con los estudios que curse en la UCM</a:t>
            </a:r>
            <a:endParaRPr sz="1800">
              <a:solidFill>
                <a:schemeClr val="dk1"/>
              </a:solidFill>
              <a:latin typeface="Calibri"/>
              <a:ea typeface="Calibri"/>
              <a:cs typeface="Calibri"/>
              <a:sym typeface="Calibri"/>
            </a:endParaRPr>
          </a:p>
        </p:txBody>
      </p:sp>
      <p:sp>
        <p:nvSpPr>
          <p:cNvPr id="357" name="Google Shape;357;p24"/>
          <p:cNvSpPr txBox="1"/>
          <p:nvPr/>
        </p:nvSpPr>
        <p:spPr>
          <a:xfrm>
            <a:off x="2342613" y="2426825"/>
            <a:ext cx="2053500" cy="3294000"/>
          </a:xfrm>
          <a:prstGeom prst="rect">
            <a:avLst/>
          </a:prstGeom>
          <a:noFill/>
          <a:ln>
            <a:noFill/>
          </a:ln>
        </p:spPr>
        <p:txBody>
          <a:bodyPr anchorCtr="0" anchor="t" bIns="91425" lIns="91425" spcFirstLastPara="1" rIns="91425" wrap="square" tIns="91425">
            <a:spAutoFit/>
          </a:bodyPr>
          <a:lstStyle/>
          <a:p>
            <a:pPr indent="-285750" lvl="0" marL="28575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Japón</a:t>
            </a:r>
            <a:endParaRPr>
              <a:solidFill>
                <a:schemeClr val="dk1"/>
              </a:solidFill>
            </a:endParaRPr>
          </a:p>
          <a:p>
            <a:pPr indent="-285750" lvl="0" marL="28575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Corea</a:t>
            </a:r>
            <a:endParaRPr sz="1800">
              <a:solidFill>
                <a:schemeClr val="dk1"/>
              </a:solidFill>
              <a:latin typeface="Calibri"/>
              <a:ea typeface="Calibri"/>
              <a:cs typeface="Calibri"/>
              <a:sym typeface="Calibri"/>
            </a:endParaRPr>
          </a:p>
          <a:p>
            <a:pPr indent="-285750" lvl="0" marL="28575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México</a:t>
            </a:r>
            <a:endParaRPr>
              <a:solidFill>
                <a:schemeClr val="dk1"/>
              </a:solidFill>
            </a:endParaRPr>
          </a:p>
          <a:p>
            <a:pPr indent="-285750" lvl="0" marL="28575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Nueva Zelanda</a:t>
            </a:r>
            <a:endParaRPr>
              <a:solidFill>
                <a:schemeClr val="dk1"/>
              </a:solidFill>
            </a:endParaRPr>
          </a:p>
          <a:p>
            <a:pPr indent="-285750" lvl="0" marL="28575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Perú</a:t>
            </a:r>
            <a:endParaRPr>
              <a:solidFill>
                <a:schemeClr val="dk1"/>
              </a:solidFill>
            </a:endParaRPr>
          </a:p>
          <a:p>
            <a:pPr indent="-285750" lvl="0" marL="28575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Taiwán</a:t>
            </a:r>
            <a:endParaRPr sz="1800">
              <a:solidFill>
                <a:schemeClr val="dk1"/>
              </a:solidFill>
              <a:latin typeface="Calibri"/>
              <a:ea typeface="Calibri"/>
              <a:cs typeface="Calibri"/>
              <a:sym typeface="Calibri"/>
            </a:endParaRPr>
          </a:p>
          <a:p>
            <a:pPr indent="-285750" lvl="0" marL="28575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Reino Unido</a:t>
            </a:r>
            <a:endParaRPr>
              <a:solidFill>
                <a:schemeClr val="dk1"/>
              </a:solidFill>
            </a:endParaRPr>
          </a:p>
          <a:p>
            <a:pPr indent="-285750" lvl="0" marL="285750" rtl="0" algn="just">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Uruguay</a:t>
            </a:r>
            <a:endParaRPr>
              <a:solidFill>
                <a:schemeClr val="dk1"/>
              </a:solidFill>
            </a:endParaRPr>
          </a:p>
          <a:p>
            <a:pPr indent="0" lvl="0" marL="0" rtl="0" algn="just">
              <a:spcBef>
                <a:spcPts val="60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5"/>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FF0000"/>
                </a:solidFill>
                <a:latin typeface="Calibri"/>
                <a:ea typeface="Calibri"/>
                <a:cs typeface="Calibri"/>
                <a:sym typeface="Calibri"/>
              </a:rPr>
              <a:t>Erasmus con Terceros Países </a:t>
            </a:r>
            <a:endParaRPr b="1" sz="4267">
              <a:solidFill>
                <a:srgbClr val="FF0000"/>
              </a:solidFill>
              <a:latin typeface="Calibri"/>
              <a:ea typeface="Calibri"/>
              <a:cs typeface="Calibri"/>
              <a:sym typeface="Calibri"/>
            </a:endParaRPr>
          </a:p>
        </p:txBody>
      </p:sp>
      <p:sp>
        <p:nvSpPr>
          <p:cNvPr id="363" name="Google Shape;363;p25"/>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364" name="Google Shape;364;p25"/>
          <p:cNvSpPr txBox="1"/>
          <p:nvPr/>
        </p:nvSpPr>
        <p:spPr>
          <a:xfrm>
            <a:off x="601693" y="1784548"/>
            <a:ext cx="55353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Requisitos</a:t>
            </a:r>
            <a:endParaRPr sz="3200">
              <a:solidFill>
                <a:srgbClr val="C00000"/>
              </a:solidFill>
              <a:latin typeface="Calibri"/>
              <a:ea typeface="Calibri"/>
              <a:cs typeface="Calibri"/>
              <a:sym typeface="Calibri"/>
            </a:endParaRPr>
          </a:p>
        </p:txBody>
      </p:sp>
      <p:pic>
        <p:nvPicPr>
          <p:cNvPr id="365" name="Google Shape;365;p25"/>
          <p:cNvPicPr preferRelativeResize="0"/>
          <p:nvPr/>
        </p:nvPicPr>
        <p:blipFill rotWithShape="1">
          <a:blip r:embed="rId3">
            <a:alphaModFix/>
          </a:blip>
          <a:srcRect b="0" l="0" r="0" t="0"/>
          <a:stretch/>
        </p:blipFill>
        <p:spPr>
          <a:xfrm>
            <a:off x="8514732" y="939665"/>
            <a:ext cx="3292720" cy="940777"/>
          </a:xfrm>
          <a:prstGeom prst="rect">
            <a:avLst/>
          </a:prstGeom>
          <a:noFill/>
          <a:ln>
            <a:noFill/>
          </a:ln>
        </p:spPr>
      </p:pic>
      <p:sp>
        <p:nvSpPr>
          <p:cNvPr id="366" name="Google Shape;366;p25"/>
          <p:cNvSpPr/>
          <p:nvPr/>
        </p:nvSpPr>
        <p:spPr>
          <a:xfrm>
            <a:off x="601692" y="2349157"/>
            <a:ext cx="10942607" cy="3400931"/>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Estudiante UCM de </a:t>
            </a:r>
            <a:r>
              <a:rPr b="1" lang="es-ES" sz="1800">
                <a:solidFill>
                  <a:schemeClr val="dk1"/>
                </a:solidFill>
                <a:latin typeface="Calibri"/>
                <a:ea typeface="Calibri"/>
                <a:cs typeface="Calibri"/>
                <a:sym typeface="Calibri"/>
              </a:rPr>
              <a:t>Grado, Máster o Doctorado </a:t>
            </a:r>
            <a:r>
              <a:rPr lang="es-ES" sz="1800">
                <a:solidFill>
                  <a:schemeClr val="dk1"/>
                </a:solidFill>
                <a:latin typeface="Calibri"/>
                <a:ea typeface="Calibri"/>
                <a:cs typeface="Calibri"/>
                <a:sym typeface="Calibri"/>
              </a:rPr>
              <a:t>(matriculado en </a:t>
            </a:r>
            <a:r>
              <a:rPr lang="es-ES" sz="1800">
                <a:solidFill>
                  <a:schemeClr val="dk1"/>
                </a:solidFill>
                <a:latin typeface="Calibri"/>
                <a:ea typeface="Calibri"/>
                <a:cs typeface="Calibri"/>
                <a:sym typeface="Calibri"/>
              </a:rPr>
              <a:t>23-24 y 24-25</a:t>
            </a:r>
            <a:r>
              <a:rPr lang="es-ES" sz="1800">
                <a:solidFill>
                  <a:schemeClr val="dk1"/>
                </a:solidFill>
                <a:latin typeface="Calibri"/>
                <a:ea typeface="Calibri"/>
                <a:cs typeface="Calibri"/>
                <a:sym typeface="Calibri"/>
              </a:rPr>
              <a:t>)</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Nacionalidad española o de un país de la Unión Europea. Tener un permiso de residencia válido para residir en España durante el período de realización de la movilidad</a:t>
            </a:r>
            <a:endParaRPr sz="1800">
              <a:solidFill>
                <a:schemeClr val="dk1"/>
              </a:solidFill>
              <a:latin typeface="Calibri"/>
              <a:ea typeface="Calibri"/>
              <a:cs typeface="Calibri"/>
              <a:sym typeface="Calibri"/>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Haber superado el 80% de los créditos del 1º curso de grado y estar matriculado en 2º</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Acreditar el conocimiento de la lengua de estudio en la institución de destino</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Cursar durante la movilidad al menos 2/3 de: </a:t>
            </a:r>
            <a:endParaRPr/>
          </a:p>
          <a:p>
            <a:pPr indent="-285750" lvl="1" marL="742950" marR="0" rtl="0" algn="just">
              <a:spcBef>
                <a:spcPts val="600"/>
              </a:spcBef>
              <a:spcAft>
                <a:spcPts val="0"/>
              </a:spcAft>
              <a:buClr>
                <a:schemeClr val="dk1"/>
              </a:buClr>
              <a:buSzPts val="1800"/>
              <a:buFont typeface="Calibri"/>
              <a:buChar char="-"/>
            </a:pPr>
            <a:r>
              <a:rPr b="0" i="0" lang="es-ES" sz="1800" u="none" cap="none" strike="noStrike">
                <a:solidFill>
                  <a:schemeClr val="dk1"/>
                </a:solidFill>
                <a:latin typeface="Calibri"/>
                <a:ea typeface="Calibri"/>
                <a:cs typeface="Calibri"/>
                <a:sym typeface="Calibri"/>
              </a:rPr>
              <a:t>30 ECTS/ semestre</a:t>
            </a:r>
            <a:endParaRPr/>
          </a:p>
          <a:p>
            <a:pPr indent="-285750" lvl="1" marL="742950" marR="0" rtl="0" algn="just">
              <a:spcBef>
                <a:spcPts val="600"/>
              </a:spcBef>
              <a:spcAft>
                <a:spcPts val="0"/>
              </a:spcAft>
              <a:buClr>
                <a:schemeClr val="dk1"/>
              </a:buClr>
              <a:buSzPts val="1800"/>
              <a:buFont typeface="Calibri"/>
              <a:buChar char="-"/>
            </a:pPr>
            <a:r>
              <a:rPr b="0" i="0" lang="es-ES" sz="1800" u="none" cap="none" strike="noStrike">
                <a:solidFill>
                  <a:schemeClr val="dk1"/>
                </a:solidFill>
                <a:latin typeface="Calibri"/>
                <a:ea typeface="Calibri"/>
                <a:cs typeface="Calibri"/>
                <a:sym typeface="Calibri"/>
              </a:rPr>
              <a:t>60 ECTS/curso completo</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No haber superado con una beca Erasmus+ (PAP, Erasmus+ y Erasmus+ Mundus) como máximo 12 meses de duración en el mismo ciclo académico de la movilidad solicitada.</a:t>
            </a:r>
            <a:endParaRPr sz="1800">
              <a:solidFill>
                <a:schemeClr val="dk1"/>
              </a:solidFill>
              <a:latin typeface="Calibri"/>
              <a:ea typeface="Calibri"/>
              <a:cs typeface="Calibri"/>
              <a:sym typeface="Calibri"/>
            </a:endParaRPr>
          </a:p>
        </p:txBody>
      </p:sp>
      <p:sp>
        <p:nvSpPr>
          <p:cNvPr id="367" name="Google Shape;367;p25"/>
          <p:cNvSpPr txBox="1"/>
          <p:nvPr/>
        </p:nvSpPr>
        <p:spPr>
          <a:xfrm>
            <a:off x="6699738" y="4049622"/>
            <a:ext cx="4175100" cy="9234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Calibri"/>
                <a:ea typeface="Calibri"/>
                <a:cs typeface="Calibri"/>
                <a:sym typeface="Calibri"/>
              </a:rPr>
              <a:t>Destinos Grado </a:t>
            </a:r>
            <a:r>
              <a:rPr b="1" lang="es-ES" sz="1800">
                <a:solidFill>
                  <a:srgbClr val="FF0000"/>
                </a:solidFill>
                <a:latin typeface="Calibri"/>
                <a:ea typeface="Calibri"/>
                <a:cs typeface="Calibri"/>
                <a:sym typeface="Calibri"/>
              </a:rPr>
              <a:t>2023/24 </a:t>
            </a:r>
            <a:r>
              <a:rPr b="1" lang="es-ES" sz="1800">
                <a:solidFill>
                  <a:schemeClr val="dk1"/>
                </a:solidFill>
                <a:latin typeface="Calibri"/>
                <a:ea typeface="Calibri"/>
                <a:cs typeface="Calibri"/>
                <a:sym typeface="Calibri"/>
              </a:rPr>
              <a:t>Biología:</a:t>
            </a:r>
            <a:endParaRPr b="1" sz="1800">
              <a:solidFill>
                <a:schemeClr val="dk1"/>
              </a:solidFill>
              <a:latin typeface="Calibri"/>
              <a:ea typeface="Calibri"/>
              <a:cs typeface="Calibri"/>
              <a:sym typeface="Calibri"/>
            </a:endParaRPr>
          </a:p>
          <a:p>
            <a:pPr indent="0" lvl="0" marL="0" marR="0" rtl="0" algn="ctr">
              <a:spcBef>
                <a:spcPts val="0"/>
              </a:spcBef>
              <a:spcAft>
                <a:spcPts val="0"/>
              </a:spcAft>
              <a:buNone/>
            </a:pPr>
            <a:r>
              <a:rPr b="1" lang="es-ES" sz="1800">
                <a:solidFill>
                  <a:schemeClr val="dk1"/>
                </a:solidFill>
                <a:latin typeface="Calibri"/>
                <a:ea typeface="Calibri"/>
                <a:cs typeface="Calibri"/>
                <a:sym typeface="Calibri"/>
              </a:rPr>
              <a:t>Israel, Chile</a:t>
            </a:r>
            <a:endParaRPr b="1" sz="1800">
              <a:solidFill>
                <a:schemeClr val="dk1"/>
              </a:solidFill>
              <a:latin typeface="Calibri"/>
              <a:ea typeface="Calibri"/>
              <a:cs typeface="Calibri"/>
              <a:sym typeface="Calibri"/>
            </a:endParaRPr>
          </a:p>
          <a:p>
            <a:pPr indent="0" lvl="0" marL="0" marR="0" rtl="0" algn="ctr">
              <a:spcBef>
                <a:spcPts val="0"/>
              </a:spcBef>
              <a:spcAft>
                <a:spcPts val="0"/>
              </a:spcAft>
              <a:buNone/>
            </a:pPr>
            <a:r>
              <a:rPr b="1" lang="es-ES" sz="1800">
                <a:solidFill>
                  <a:srgbClr val="0000FF"/>
                </a:solidFill>
                <a:latin typeface="Calibri"/>
                <a:ea typeface="Calibri"/>
                <a:cs typeface="Calibri"/>
                <a:sym typeface="Calibri"/>
              </a:rPr>
              <a:t>2024/25 </a:t>
            </a:r>
            <a:r>
              <a:rPr b="1" lang="es-ES" sz="1800">
                <a:solidFill>
                  <a:schemeClr val="dk1"/>
                </a:solidFill>
                <a:latin typeface="Calibri"/>
                <a:ea typeface="Calibri"/>
                <a:cs typeface="Calibri"/>
                <a:sym typeface="Calibri"/>
              </a:rPr>
              <a:t>por definir</a:t>
            </a:r>
            <a:endParaRPr b="1" sz="1800">
              <a:solidFill>
                <a:schemeClr val="dk1"/>
              </a:solidFill>
              <a:latin typeface="Calibri"/>
              <a:ea typeface="Calibri"/>
              <a:cs typeface="Calibri"/>
              <a:sym typeface="Calibri"/>
            </a:endParaRPr>
          </a:p>
        </p:txBody>
      </p:sp>
      <p:sp>
        <p:nvSpPr>
          <p:cNvPr id="368" name="Google Shape;368;p25"/>
          <p:cNvSpPr/>
          <p:nvPr/>
        </p:nvSpPr>
        <p:spPr>
          <a:xfrm>
            <a:off x="7315200" y="1035560"/>
            <a:ext cx="826477" cy="748988"/>
          </a:xfrm>
          <a:prstGeom prst="triangl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5"/>
          <p:cNvSpPr txBox="1"/>
          <p:nvPr/>
        </p:nvSpPr>
        <p:spPr>
          <a:xfrm>
            <a:off x="7571749" y="1237637"/>
            <a:ext cx="31337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200">
                <a:solidFill>
                  <a:schemeClr val="dk1"/>
                </a:solidFill>
                <a:latin typeface="Calibri"/>
                <a:ea typeface="Calibri"/>
                <a:cs typeface="Calibri"/>
                <a:sym typeface="Calibri"/>
              </a:rPr>
              <a:t>!</a:t>
            </a:r>
            <a:endParaRPr b="1" sz="32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6"/>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Programa MAUI-UTRECHT </a:t>
            </a:r>
            <a:endParaRPr b="1" sz="4267">
              <a:solidFill>
                <a:srgbClr val="7F7F7F"/>
              </a:solidFill>
              <a:latin typeface="Calibri"/>
              <a:ea typeface="Calibri"/>
              <a:cs typeface="Calibri"/>
              <a:sym typeface="Calibri"/>
            </a:endParaRPr>
          </a:p>
        </p:txBody>
      </p:sp>
      <p:sp>
        <p:nvSpPr>
          <p:cNvPr id="375" name="Google Shape;375;p26"/>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376" name="Google Shape;376;p26"/>
          <p:cNvSpPr txBox="1"/>
          <p:nvPr/>
        </p:nvSpPr>
        <p:spPr>
          <a:xfrm>
            <a:off x="601693" y="1784548"/>
            <a:ext cx="55353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Requisitos</a:t>
            </a:r>
            <a:endParaRPr sz="3200">
              <a:solidFill>
                <a:srgbClr val="C00000"/>
              </a:solidFill>
              <a:latin typeface="Calibri"/>
              <a:ea typeface="Calibri"/>
              <a:cs typeface="Calibri"/>
              <a:sym typeface="Calibri"/>
            </a:endParaRPr>
          </a:p>
        </p:txBody>
      </p:sp>
      <p:sp>
        <p:nvSpPr>
          <p:cNvPr id="377" name="Google Shape;377;p26"/>
          <p:cNvSpPr/>
          <p:nvPr/>
        </p:nvSpPr>
        <p:spPr>
          <a:xfrm>
            <a:off x="601693" y="2441490"/>
            <a:ext cx="10942607" cy="170816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Estudiante UCM de </a:t>
            </a:r>
            <a:r>
              <a:rPr b="1" lang="es-ES" sz="1800">
                <a:solidFill>
                  <a:schemeClr val="dk1"/>
                </a:solidFill>
                <a:latin typeface="Calibri"/>
                <a:ea typeface="Calibri"/>
                <a:cs typeface="Calibri"/>
                <a:sym typeface="Calibri"/>
              </a:rPr>
              <a:t>Grado</a:t>
            </a:r>
            <a:r>
              <a:rPr lang="es-ES" sz="1800">
                <a:solidFill>
                  <a:schemeClr val="dk1"/>
                </a:solidFill>
                <a:latin typeface="Calibri"/>
                <a:ea typeface="Calibri"/>
                <a:cs typeface="Calibri"/>
                <a:sym typeface="Calibri"/>
              </a:rPr>
              <a:t> (matriculado en </a:t>
            </a:r>
            <a:r>
              <a:rPr lang="es-ES" sz="1800">
                <a:solidFill>
                  <a:schemeClr val="dk1"/>
                </a:solidFill>
                <a:latin typeface="Calibri"/>
                <a:ea typeface="Calibri"/>
                <a:cs typeface="Calibri"/>
                <a:sym typeface="Calibri"/>
              </a:rPr>
              <a:t>23-24 y 24-25</a:t>
            </a:r>
            <a:r>
              <a:rPr lang="es-ES" sz="1800">
                <a:solidFill>
                  <a:schemeClr val="dk1"/>
                </a:solidFill>
                <a:latin typeface="Calibri"/>
                <a:ea typeface="Calibri"/>
                <a:cs typeface="Calibri"/>
                <a:sym typeface="Calibri"/>
              </a:rPr>
              <a:t>)</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Haber superado el primer curso de Grado en el momento de realizar la solicitud.</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Cursar durante la movilidad: 30 ECTS/ semestre, 60 ECTS/curso completo</a:t>
            </a:r>
            <a:endParaRPr/>
          </a:p>
          <a:p>
            <a:pPr indent="-342900" lvl="0" marL="342900" marR="0" rtl="0" algn="just">
              <a:spcBef>
                <a:spcPts val="600"/>
              </a:spcBef>
              <a:spcAft>
                <a:spcPts val="0"/>
              </a:spcAft>
              <a:buClr>
                <a:schemeClr val="dk1"/>
              </a:buClr>
              <a:buSzPts val="1800"/>
              <a:buFont typeface="Calibri"/>
              <a:buAutoNum type="arabicPeriod"/>
            </a:pPr>
            <a:r>
              <a:rPr b="1" lang="es-ES" sz="1800">
                <a:solidFill>
                  <a:schemeClr val="dk1"/>
                </a:solidFill>
                <a:latin typeface="Calibri"/>
                <a:ea typeface="Calibri"/>
                <a:cs typeface="Calibri"/>
                <a:sym typeface="Calibri"/>
              </a:rPr>
              <a:t>TOEFL o IELTS obligatorio</a:t>
            </a:r>
            <a:r>
              <a:rPr lang="es-ES" sz="1800">
                <a:solidFill>
                  <a:schemeClr val="dk1"/>
                </a:solidFill>
                <a:latin typeface="Calibri"/>
                <a:ea typeface="Calibri"/>
                <a:cs typeface="Calibri"/>
                <a:sym typeface="Calibri"/>
              </a:rPr>
              <a:t>. Puntuación mínima recomendada: 80 (TOEFL), 6.5 (IELTS). Cumplir con los requisitos de idioma de la institución de destino solicitada.  </a:t>
            </a:r>
            <a:endParaRPr b="1" sz="1800">
              <a:solidFill>
                <a:schemeClr val="dk1"/>
              </a:solidFill>
              <a:latin typeface="Calibri"/>
              <a:ea typeface="Calibri"/>
              <a:cs typeface="Calibri"/>
              <a:sym typeface="Calibri"/>
            </a:endParaRPr>
          </a:p>
        </p:txBody>
      </p:sp>
      <p:pic>
        <p:nvPicPr>
          <p:cNvPr descr="MAUI-UTRECHT | Universidad Complutense de Madrid" id="378" name="Google Shape;378;p26"/>
          <p:cNvPicPr preferRelativeResize="0"/>
          <p:nvPr/>
        </p:nvPicPr>
        <p:blipFill rotWithShape="1">
          <a:blip r:embed="rId3">
            <a:alphaModFix/>
          </a:blip>
          <a:srcRect b="0" l="0" r="0" t="0"/>
          <a:stretch/>
        </p:blipFill>
        <p:spPr>
          <a:xfrm>
            <a:off x="9709720" y="985703"/>
            <a:ext cx="2133233" cy="1135877"/>
          </a:xfrm>
          <a:prstGeom prst="rect">
            <a:avLst/>
          </a:prstGeom>
          <a:noFill/>
          <a:ln>
            <a:noFill/>
          </a:ln>
        </p:spPr>
      </p:pic>
      <p:sp>
        <p:nvSpPr>
          <p:cNvPr id="379" name="Google Shape;379;p26"/>
          <p:cNvSpPr txBox="1"/>
          <p:nvPr/>
        </p:nvSpPr>
        <p:spPr>
          <a:xfrm>
            <a:off x="1074568" y="4469560"/>
            <a:ext cx="9996854" cy="92333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Calibri"/>
                <a:ea typeface="Calibri"/>
                <a:cs typeface="Calibri"/>
                <a:sym typeface="Calibri"/>
              </a:rPr>
              <a:t>EL PROGRAMA MAUI-UTRECHT ES UN </a:t>
            </a:r>
            <a:r>
              <a:rPr b="1" lang="es-ES" sz="1800">
                <a:solidFill>
                  <a:srgbClr val="FF0000"/>
                </a:solidFill>
                <a:latin typeface="Calibri"/>
                <a:ea typeface="Calibri"/>
                <a:cs typeface="Calibri"/>
                <a:sym typeface="Calibri"/>
              </a:rPr>
              <a:t>SISTEMA DE INTERCAMBIO, NO UNA BECA. </a:t>
            </a:r>
            <a:r>
              <a:rPr b="1" lang="es-ES" sz="1800">
                <a:solidFill>
                  <a:schemeClr val="dk1"/>
                </a:solidFill>
                <a:latin typeface="Calibri"/>
                <a:ea typeface="Calibri"/>
                <a:cs typeface="Calibri"/>
                <a:sym typeface="Calibri"/>
              </a:rPr>
              <a:t>POR LO TANTO, </a:t>
            </a:r>
            <a:r>
              <a:rPr b="1" lang="es-ES" sz="1800">
                <a:solidFill>
                  <a:srgbClr val="FF0000"/>
                </a:solidFill>
                <a:latin typeface="Calibri"/>
                <a:ea typeface="Calibri"/>
                <a:cs typeface="Calibri"/>
                <a:sym typeface="Calibri"/>
              </a:rPr>
              <a:t>NO</a:t>
            </a:r>
            <a:r>
              <a:rPr b="1" lang="es-ES" sz="1800">
                <a:solidFill>
                  <a:schemeClr val="dk1"/>
                </a:solidFill>
                <a:latin typeface="Calibri"/>
                <a:ea typeface="Calibri"/>
                <a:cs typeface="Calibri"/>
                <a:sym typeface="Calibri"/>
              </a:rPr>
              <a:t> CUENTA CON </a:t>
            </a:r>
            <a:r>
              <a:rPr b="1" lang="es-ES" sz="1800">
                <a:solidFill>
                  <a:srgbClr val="FF0000"/>
                </a:solidFill>
                <a:latin typeface="Calibri"/>
                <a:ea typeface="Calibri"/>
                <a:cs typeface="Calibri"/>
                <a:sym typeface="Calibri"/>
              </a:rPr>
              <a:t>DOTACIÓN ECONÓMICA </a:t>
            </a:r>
            <a:r>
              <a:rPr b="1" lang="es-ES" sz="1800">
                <a:solidFill>
                  <a:schemeClr val="dk1"/>
                </a:solidFill>
                <a:latin typeface="Calibri"/>
                <a:ea typeface="Calibri"/>
                <a:cs typeface="Calibri"/>
                <a:sym typeface="Calibri"/>
              </a:rPr>
              <a:t>NI AYUDA FINANCIERA. </a:t>
            </a:r>
            <a:endParaRPr/>
          </a:p>
          <a:p>
            <a:pPr indent="0" lvl="0" marL="0" marR="0" rtl="0" algn="ctr">
              <a:spcBef>
                <a:spcPts val="0"/>
              </a:spcBef>
              <a:spcAft>
                <a:spcPts val="0"/>
              </a:spcAft>
              <a:buNone/>
            </a:pPr>
            <a:r>
              <a:rPr b="1" lang="es-ES" sz="1800">
                <a:solidFill>
                  <a:schemeClr val="dk1"/>
                </a:solidFill>
                <a:latin typeface="Calibri"/>
                <a:ea typeface="Calibri"/>
                <a:cs typeface="Calibri"/>
                <a:sym typeface="Calibri"/>
              </a:rPr>
              <a:t>SE PAGA LA </a:t>
            </a:r>
            <a:r>
              <a:rPr b="1" lang="es-ES" sz="1800">
                <a:solidFill>
                  <a:srgbClr val="FF0000"/>
                </a:solidFill>
                <a:latin typeface="Calibri"/>
                <a:ea typeface="Calibri"/>
                <a:cs typeface="Calibri"/>
                <a:sym typeface="Calibri"/>
              </a:rPr>
              <a:t>MATRÍCULA EN LA UCM </a:t>
            </a:r>
            <a:r>
              <a:rPr b="1" lang="es-ES" sz="1800">
                <a:solidFill>
                  <a:schemeClr val="dk1"/>
                </a:solidFill>
                <a:latin typeface="Calibri"/>
                <a:ea typeface="Calibri"/>
                <a:cs typeface="Calibri"/>
                <a:sym typeface="Calibri"/>
              </a:rPr>
              <a:t>Y NO EN LA UNIVERSIDAD DE DESTINO</a:t>
            </a:r>
            <a:endParaRPr b="1" sz="1800">
              <a:solidFill>
                <a:srgbClr val="FF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7"/>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Programa MAUI-UTRECHT </a:t>
            </a:r>
            <a:endParaRPr b="1" sz="4267">
              <a:solidFill>
                <a:srgbClr val="7F7F7F"/>
              </a:solidFill>
              <a:latin typeface="Calibri"/>
              <a:ea typeface="Calibri"/>
              <a:cs typeface="Calibri"/>
              <a:sym typeface="Calibri"/>
            </a:endParaRPr>
          </a:p>
        </p:txBody>
      </p:sp>
      <p:sp>
        <p:nvSpPr>
          <p:cNvPr id="385" name="Google Shape;385;p27"/>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386" name="Google Shape;386;p27"/>
          <p:cNvSpPr txBox="1"/>
          <p:nvPr/>
        </p:nvSpPr>
        <p:spPr>
          <a:xfrm>
            <a:off x="601693" y="1784548"/>
            <a:ext cx="55353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Destinos</a:t>
            </a:r>
            <a:endParaRPr sz="3200">
              <a:solidFill>
                <a:srgbClr val="C00000"/>
              </a:solidFill>
              <a:latin typeface="Calibri"/>
              <a:ea typeface="Calibri"/>
              <a:cs typeface="Calibri"/>
              <a:sym typeface="Calibri"/>
            </a:endParaRPr>
          </a:p>
        </p:txBody>
      </p:sp>
      <p:pic>
        <p:nvPicPr>
          <p:cNvPr descr="MAUI-UTRECHT | Universidad Complutense de Madrid" id="387" name="Google Shape;387;p27"/>
          <p:cNvPicPr preferRelativeResize="0"/>
          <p:nvPr/>
        </p:nvPicPr>
        <p:blipFill rotWithShape="1">
          <a:blip r:embed="rId3">
            <a:alphaModFix/>
          </a:blip>
          <a:srcRect b="0" l="0" r="0" t="0"/>
          <a:stretch/>
        </p:blipFill>
        <p:spPr>
          <a:xfrm>
            <a:off x="9709720" y="985703"/>
            <a:ext cx="2133233" cy="1135877"/>
          </a:xfrm>
          <a:prstGeom prst="rect">
            <a:avLst/>
          </a:prstGeom>
          <a:noFill/>
          <a:ln>
            <a:noFill/>
          </a:ln>
        </p:spPr>
      </p:pic>
      <p:sp>
        <p:nvSpPr>
          <p:cNvPr id="388" name="Google Shape;388;p27"/>
          <p:cNvSpPr/>
          <p:nvPr/>
        </p:nvSpPr>
        <p:spPr>
          <a:xfrm>
            <a:off x="691655" y="2369325"/>
            <a:ext cx="5488500" cy="34779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Missouri University of Science &amp; Technology</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Baylor University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Doane University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Kansas State University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Oklahoma State University </a:t>
            </a:r>
            <a:endParaRPr/>
          </a:p>
          <a:p>
            <a:pPr indent="-285750" lvl="0" marL="285750" marR="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Southern Illinois University at Carbondale </a:t>
            </a:r>
            <a:endParaRPr/>
          </a:p>
          <a:p>
            <a:pPr indent="-285750" lvl="0" marL="285750" marR="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Texas Tech University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University of Missouri-Kansas City </a:t>
            </a:r>
            <a:endParaRPr/>
          </a:p>
          <a:p>
            <a:pPr indent="-285750" lvl="0" marL="285750" marR="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University of Kansas</a:t>
            </a:r>
            <a:endParaRPr/>
          </a:p>
          <a:p>
            <a:pPr indent="-285750" lvl="0" marL="285750" marR="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University of Nebraska at Kearney </a:t>
            </a:r>
            <a:endParaRPr sz="2200">
              <a:solidFill>
                <a:schemeClr val="dk1"/>
              </a:solidFill>
              <a:latin typeface="Calibri"/>
              <a:ea typeface="Calibri"/>
              <a:cs typeface="Calibri"/>
              <a:sym typeface="Calibri"/>
            </a:endParaRPr>
          </a:p>
        </p:txBody>
      </p:sp>
      <p:pic>
        <p:nvPicPr>
          <p:cNvPr descr="Bandera de los Estados Unidos - Wikipedia, la enciclopedia libre" id="389" name="Google Shape;389;p27"/>
          <p:cNvPicPr preferRelativeResize="0"/>
          <p:nvPr/>
        </p:nvPicPr>
        <p:blipFill rotWithShape="1">
          <a:blip r:embed="rId4">
            <a:alphaModFix/>
          </a:blip>
          <a:srcRect b="0" l="0" r="0" t="0"/>
          <a:stretch/>
        </p:blipFill>
        <p:spPr>
          <a:xfrm>
            <a:off x="10084777" y="5142292"/>
            <a:ext cx="1758176" cy="925973"/>
          </a:xfrm>
          <a:prstGeom prst="rect">
            <a:avLst/>
          </a:prstGeom>
          <a:noFill/>
          <a:ln>
            <a:noFill/>
          </a:ln>
        </p:spPr>
      </p:pic>
      <p:sp>
        <p:nvSpPr>
          <p:cNvPr id="390" name="Google Shape;390;p27"/>
          <p:cNvSpPr txBox="1"/>
          <p:nvPr/>
        </p:nvSpPr>
        <p:spPr>
          <a:xfrm>
            <a:off x="6347100" y="2322825"/>
            <a:ext cx="4527600" cy="2893800"/>
          </a:xfrm>
          <a:prstGeom prst="rect">
            <a:avLst/>
          </a:prstGeom>
          <a:noFill/>
          <a:ln>
            <a:noFill/>
          </a:ln>
        </p:spPr>
        <p:txBody>
          <a:bodyPr anchorCtr="0" anchor="t" bIns="91425" lIns="91425" spcFirstLastPara="1" rIns="91425" wrap="square" tIns="91425">
            <a:spAutoFit/>
          </a:bodyPr>
          <a:lstStyle/>
          <a:p>
            <a:pPr indent="-285750" lvl="0" marL="28575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University of Nebraska-Lincoln</a:t>
            </a:r>
            <a:endParaRPr>
              <a:solidFill>
                <a:schemeClr val="dk1"/>
              </a:solidFill>
            </a:endParaRPr>
          </a:p>
          <a:p>
            <a:pPr indent="-285750" lvl="0" marL="28575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University of Nebraska at Omaha </a:t>
            </a:r>
            <a:endParaRPr>
              <a:solidFill>
                <a:schemeClr val="dk1"/>
              </a:solidFill>
            </a:endParaRPr>
          </a:p>
          <a:p>
            <a:pPr indent="-285750" lvl="0" marL="28575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University of Oklahoma </a:t>
            </a:r>
            <a:endParaRPr>
              <a:solidFill>
                <a:schemeClr val="dk1"/>
              </a:solidFill>
            </a:endParaRPr>
          </a:p>
          <a:p>
            <a:pPr indent="-285750" lvl="0" marL="28575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Texas State University </a:t>
            </a:r>
            <a:endParaRPr>
              <a:solidFill>
                <a:schemeClr val="dk1"/>
              </a:solidFill>
            </a:endParaRPr>
          </a:p>
          <a:p>
            <a:pPr indent="-285750" lvl="0" marL="28575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West Virginia University </a:t>
            </a:r>
            <a:endParaRPr>
              <a:solidFill>
                <a:schemeClr val="dk1"/>
              </a:solidFill>
            </a:endParaRPr>
          </a:p>
          <a:p>
            <a:pPr indent="-285750" lvl="0" marL="28575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Columbia College Chicago </a:t>
            </a:r>
            <a:endParaRPr>
              <a:solidFill>
                <a:schemeClr val="dk1"/>
              </a:solidFill>
            </a:endParaRPr>
          </a:p>
          <a:p>
            <a:pPr indent="-285750" lvl="0" marL="28575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University of Tulsa </a:t>
            </a:r>
            <a:endParaRPr>
              <a:solidFill>
                <a:schemeClr val="dk1"/>
              </a:solidFill>
            </a:endParaRPr>
          </a:p>
          <a:p>
            <a:pPr indent="-285750" lvl="0" marL="285750" rtl="0" algn="l">
              <a:spcBef>
                <a:spcPts val="0"/>
              </a:spcBef>
              <a:spcAft>
                <a:spcPts val="0"/>
              </a:spcAft>
              <a:buClr>
                <a:schemeClr val="dk1"/>
              </a:buClr>
              <a:buSzPts val="2200"/>
              <a:buFont typeface="Calibri"/>
              <a:buChar char="-"/>
            </a:pPr>
            <a:r>
              <a:rPr lang="es-ES" sz="2200">
                <a:solidFill>
                  <a:schemeClr val="dk1"/>
                </a:solidFill>
                <a:latin typeface="Calibri"/>
                <a:ea typeface="Calibri"/>
                <a:cs typeface="Calibri"/>
                <a:sym typeface="Calibri"/>
              </a:rPr>
              <a:t>Wichita State University</a:t>
            </a:r>
            <a:endParaRPr sz="22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8"/>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Programa AEN-UTRECHT </a:t>
            </a:r>
            <a:endParaRPr b="1" sz="4267">
              <a:solidFill>
                <a:srgbClr val="7F7F7F"/>
              </a:solidFill>
              <a:latin typeface="Calibri"/>
              <a:ea typeface="Calibri"/>
              <a:cs typeface="Calibri"/>
              <a:sym typeface="Calibri"/>
            </a:endParaRPr>
          </a:p>
        </p:txBody>
      </p:sp>
      <p:sp>
        <p:nvSpPr>
          <p:cNvPr id="396" name="Google Shape;396;p28"/>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397" name="Google Shape;397;p28"/>
          <p:cNvSpPr txBox="1"/>
          <p:nvPr/>
        </p:nvSpPr>
        <p:spPr>
          <a:xfrm>
            <a:off x="601693" y="1784548"/>
            <a:ext cx="55353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Requisitos</a:t>
            </a:r>
            <a:endParaRPr sz="3200">
              <a:solidFill>
                <a:srgbClr val="C00000"/>
              </a:solidFill>
              <a:latin typeface="Calibri"/>
              <a:ea typeface="Calibri"/>
              <a:cs typeface="Calibri"/>
              <a:sym typeface="Calibri"/>
            </a:endParaRPr>
          </a:p>
        </p:txBody>
      </p:sp>
      <p:pic>
        <p:nvPicPr>
          <p:cNvPr descr="AEN-UTRECHT | Universidad Complutense de Madrid" id="398" name="Google Shape;398;p28"/>
          <p:cNvPicPr preferRelativeResize="0"/>
          <p:nvPr/>
        </p:nvPicPr>
        <p:blipFill rotWithShape="1">
          <a:blip r:embed="rId3">
            <a:alphaModFix/>
          </a:blip>
          <a:srcRect b="0" l="0" r="0" t="0"/>
          <a:stretch/>
        </p:blipFill>
        <p:spPr>
          <a:xfrm>
            <a:off x="7280030" y="1127678"/>
            <a:ext cx="4639724" cy="564752"/>
          </a:xfrm>
          <a:prstGeom prst="rect">
            <a:avLst/>
          </a:prstGeom>
          <a:noFill/>
          <a:ln>
            <a:noFill/>
          </a:ln>
        </p:spPr>
      </p:pic>
      <p:sp>
        <p:nvSpPr>
          <p:cNvPr id="399" name="Google Shape;399;p28"/>
          <p:cNvSpPr/>
          <p:nvPr/>
        </p:nvSpPr>
        <p:spPr>
          <a:xfrm>
            <a:off x="601693" y="2441490"/>
            <a:ext cx="10942607" cy="170816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Estudiante UCM de </a:t>
            </a:r>
            <a:r>
              <a:rPr b="1" lang="es-ES" sz="1800">
                <a:solidFill>
                  <a:schemeClr val="dk1"/>
                </a:solidFill>
                <a:latin typeface="Calibri"/>
                <a:ea typeface="Calibri"/>
                <a:cs typeface="Calibri"/>
                <a:sym typeface="Calibri"/>
              </a:rPr>
              <a:t>Grado</a:t>
            </a:r>
            <a:r>
              <a:rPr lang="es-ES" sz="1800">
                <a:solidFill>
                  <a:schemeClr val="dk1"/>
                </a:solidFill>
                <a:latin typeface="Calibri"/>
                <a:ea typeface="Calibri"/>
                <a:cs typeface="Calibri"/>
                <a:sym typeface="Calibri"/>
              </a:rPr>
              <a:t> (matriculado en </a:t>
            </a:r>
            <a:r>
              <a:rPr lang="es-ES" sz="1800">
                <a:solidFill>
                  <a:schemeClr val="dk1"/>
                </a:solidFill>
                <a:latin typeface="Calibri"/>
                <a:ea typeface="Calibri"/>
                <a:cs typeface="Calibri"/>
                <a:sym typeface="Calibri"/>
              </a:rPr>
              <a:t>23-24 y 24-25</a:t>
            </a:r>
            <a:r>
              <a:rPr lang="es-ES" sz="1800">
                <a:solidFill>
                  <a:schemeClr val="dk1"/>
                </a:solidFill>
                <a:latin typeface="Calibri"/>
                <a:ea typeface="Calibri"/>
                <a:cs typeface="Calibri"/>
                <a:sym typeface="Calibri"/>
              </a:rPr>
              <a:t>)</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Haber superado el primer curso de Grado en el momento de realizar la solicitud.</a:t>
            </a:r>
            <a:endParaRPr/>
          </a:p>
          <a:p>
            <a:pPr indent="-342900" lvl="0" marL="342900" marR="0" rtl="0" algn="just">
              <a:spcBef>
                <a:spcPts val="600"/>
              </a:spcBef>
              <a:spcAft>
                <a:spcPts val="0"/>
              </a:spcAft>
              <a:buClr>
                <a:schemeClr val="dk1"/>
              </a:buClr>
              <a:buSzPts val="1800"/>
              <a:buFont typeface="Calibri"/>
              <a:buAutoNum type="arabicPeriod"/>
            </a:pPr>
            <a:r>
              <a:rPr lang="es-ES" sz="1800">
                <a:solidFill>
                  <a:schemeClr val="dk1"/>
                </a:solidFill>
                <a:latin typeface="Calibri"/>
                <a:ea typeface="Calibri"/>
                <a:cs typeface="Calibri"/>
                <a:sym typeface="Calibri"/>
              </a:rPr>
              <a:t>Cursar durante la movilidad: 15 ECTS/trimestre, 30 ECTS/ semestre, 60 ECTS/curso completo</a:t>
            </a:r>
            <a:endParaRPr/>
          </a:p>
          <a:p>
            <a:pPr indent="-342900" lvl="0" marL="342900" marR="0" rtl="0" algn="just">
              <a:spcBef>
                <a:spcPts val="600"/>
              </a:spcBef>
              <a:spcAft>
                <a:spcPts val="0"/>
              </a:spcAft>
              <a:buClr>
                <a:schemeClr val="dk1"/>
              </a:buClr>
              <a:buSzPts val="1800"/>
              <a:buFont typeface="Calibri"/>
              <a:buAutoNum type="arabicPeriod"/>
            </a:pPr>
            <a:r>
              <a:rPr b="1" lang="es-ES" sz="1800">
                <a:solidFill>
                  <a:schemeClr val="dk1"/>
                </a:solidFill>
                <a:latin typeface="Calibri"/>
                <a:ea typeface="Calibri"/>
                <a:cs typeface="Calibri"/>
                <a:sym typeface="Calibri"/>
              </a:rPr>
              <a:t>TOEFL o IELTS obligatorio</a:t>
            </a:r>
            <a:r>
              <a:rPr lang="es-ES" sz="1800">
                <a:solidFill>
                  <a:schemeClr val="dk1"/>
                </a:solidFill>
                <a:latin typeface="Calibri"/>
                <a:ea typeface="Calibri"/>
                <a:cs typeface="Calibri"/>
                <a:sym typeface="Calibri"/>
              </a:rPr>
              <a:t>. Puntuación mínima recomendada: 80 (TOEFL), 6.5 (IELTS). Cumplir con los requisitos de idioma de la institución de destino solicitada.  </a:t>
            </a:r>
            <a:endParaRPr b="1" sz="1800">
              <a:solidFill>
                <a:schemeClr val="dk1"/>
              </a:solidFill>
              <a:latin typeface="Calibri"/>
              <a:ea typeface="Calibri"/>
              <a:cs typeface="Calibri"/>
              <a:sym typeface="Calibri"/>
            </a:endParaRPr>
          </a:p>
        </p:txBody>
      </p:sp>
      <p:sp>
        <p:nvSpPr>
          <p:cNvPr id="400" name="Google Shape;400;p28"/>
          <p:cNvSpPr txBox="1"/>
          <p:nvPr/>
        </p:nvSpPr>
        <p:spPr>
          <a:xfrm>
            <a:off x="1074568" y="4469560"/>
            <a:ext cx="9996854" cy="92333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Calibri"/>
                <a:ea typeface="Calibri"/>
                <a:cs typeface="Calibri"/>
                <a:sym typeface="Calibri"/>
              </a:rPr>
              <a:t>EL PROGRAMA AEN-UTRECHT ES UN </a:t>
            </a:r>
            <a:r>
              <a:rPr b="1" lang="es-ES" sz="1800">
                <a:solidFill>
                  <a:srgbClr val="FF0000"/>
                </a:solidFill>
                <a:latin typeface="Calibri"/>
                <a:ea typeface="Calibri"/>
                <a:cs typeface="Calibri"/>
                <a:sym typeface="Calibri"/>
              </a:rPr>
              <a:t>SISTEMA DE INTERCAMBIO, NO UNA BECA. </a:t>
            </a:r>
            <a:r>
              <a:rPr b="1" lang="es-ES" sz="1800">
                <a:solidFill>
                  <a:schemeClr val="dk1"/>
                </a:solidFill>
                <a:latin typeface="Calibri"/>
                <a:ea typeface="Calibri"/>
                <a:cs typeface="Calibri"/>
                <a:sym typeface="Calibri"/>
              </a:rPr>
              <a:t>POR LO TANTO, </a:t>
            </a:r>
            <a:r>
              <a:rPr b="1" lang="es-ES" sz="1800">
                <a:solidFill>
                  <a:srgbClr val="FF0000"/>
                </a:solidFill>
                <a:latin typeface="Calibri"/>
                <a:ea typeface="Calibri"/>
                <a:cs typeface="Calibri"/>
                <a:sym typeface="Calibri"/>
              </a:rPr>
              <a:t>NO</a:t>
            </a:r>
            <a:r>
              <a:rPr b="1" lang="es-ES" sz="1800">
                <a:solidFill>
                  <a:schemeClr val="dk1"/>
                </a:solidFill>
                <a:latin typeface="Calibri"/>
                <a:ea typeface="Calibri"/>
                <a:cs typeface="Calibri"/>
                <a:sym typeface="Calibri"/>
              </a:rPr>
              <a:t> CUENTA CON </a:t>
            </a:r>
            <a:r>
              <a:rPr b="1" lang="es-ES" sz="1800">
                <a:solidFill>
                  <a:srgbClr val="FF0000"/>
                </a:solidFill>
                <a:latin typeface="Calibri"/>
                <a:ea typeface="Calibri"/>
                <a:cs typeface="Calibri"/>
                <a:sym typeface="Calibri"/>
              </a:rPr>
              <a:t>DOTACIÓN ECONÓMICA </a:t>
            </a:r>
            <a:r>
              <a:rPr b="1" lang="es-ES" sz="1800">
                <a:solidFill>
                  <a:schemeClr val="dk1"/>
                </a:solidFill>
                <a:latin typeface="Calibri"/>
                <a:ea typeface="Calibri"/>
                <a:cs typeface="Calibri"/>
                <a:sym typeface="Calibri"/>
              </a:rPr>
              <a:t>NI AYUDA FINANCIERA. </a:t>
            </a:r>
            <a:endParaRPr/>
          </a:p>
          <a:p>
            <a:pPr indent="0" lvl="0" marL="0" marR="0" rtl="0" algn="ctr">
              <a:spcBef>
                <a:spcPts val="0"/>
              </a:spcBef>
              <a:spcAft>
                <a:spcPts val="0"/>
              </a:spcAft>
              <a:buNone/>
            </a:pPr>
            <a:r>
              <a:rPr b="1" lang="es-ES" sz="1800">
                <a:solidFill>
                  <a:schemeClr val="dk1"/>
                </a:solidFill>
                <a:latin typeface="Calibri"/>
                <a:ea typeface="Calibri"/>
                <a:cs typeface="Calibri"/>
                <a:sym typeface="Calibri"/>
              </a:rPr>
              <a:t>SE PAGA LA </a:t>
            </a:r>
            <a:r>
              <a:rPr b="1" lang="es-ES" sz="1800">
                <a:solidFill>
                  <a:srgbClr val="FF0000"/>
                </a:solidFill>
                <a:latin typeface="Calibri"/>
                <a:ea typeface="Calibri"/>
                <a:cs typeface="Calibri"/>
                <a:sym typeface="Calibri"/>
              </a:rPr>
              <a:t>MATRÍCULA EN LA UCM </a:t>
            </a:r>
            <a:r>
              <a:rPr b="1" lang="es-ES" sz="1800">
                <a:solidFill>
                  <a:schemeClr val="dk1"/>
                </a:solidFill>
                <a:latin typeface="Calibri"/>
                <a:ea typeface="Calibri"/>
                <a:cs typeface="Calibri"/>
                <a:sym typeface="Calibri"/>
              </a:rPr>
              <a:t>Y NO EN LA UNIVERSIDAD DE DESTINO</a:t>
            </a:r>
            <a:endParaRPr b="1" sz="1800">
              <a:solidFill>
                <a:srgbClr val="FF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Programas de movilidad para estudiantes</a:t>
            </a:r>
            <a:endParaRPr b="1" sz="4267">
              <a:solidFill>
                <a:srgbClr val="7F7F7F"/>
              </a:solidFill>
              <a:latin typeface="Calibri"/>
              <a:ea typeface="Calibri"/>
              <a:cs typeface="Calibri"/>
              <a:sym typeface="Calibri"/>
            </a:endParaRPr>
          </a:p>
        </p:txBody>
      </p:sp>
      <p:sp>
        <p:nvSpPr>
          <p:cNvPr id="108" name="Google Shape;108;p3"/>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109" name="Google Shape;109;p3"/>
          <p:cNvSpPr txBox="1"/>
          <p:nvPr/>
        </p:nvSpPr>
        <p:spPr>
          <a:xfrm>
            <a:off x="712177" y="1881263"/>
            <a:ext cx="10823400" cy="48333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7030A0"/>
              </a:buClr>
              <a:buSzPts val="2800"/>
              <a:buFont typeface="Arial"/>
              <a:buChar char="•"/>
            </a:pPr>
            <a:r>
              <a:rPr lang="es-ES" sz="2800">
                <a:solidFill>
                  <a:srgbClr val="7030A0"/>
                </a:solidFill>
                <a:latin typeface="Calibri"/>
                <a:ea typeface="Calibri"/>
                <a:cs typeface="Calibri"/>
                <a:sym typeface="Calibri"/>
              </a:rPr>
              <a:t>Erasmus Estudios con Países del Programa (UE y asimilados)</a:t>
            </a:r>
            <a:endParaRPr/>
          </a:p>
          <a:p>
            <a:pPr indent="-285750" lvl="0" marL="285750" marR="0" rtl="0" algn="l">
              <a:spcBef>
                <a:spcPts val="0"/>
              </a:spcBef>
              <a:spcAft>
                <a:spcPts val="0"/>
              </a:spcAft>
              <a:buClr>
                <a:srgbClr val="7030A0"/>
              </a:buClr>
              <a:buSzPts val="2800"/>
              <a:buFont typeface="Arial"/>
              <a:buChar char="•"/>
            </a:pPr>
            <a:r>
              <a:rPr lang="es-ES" sz="2800">
                <a:solidFill>
                  <a:srgbClr val="7030A0"/>
                </a:solidFill>
                <a:latin typeface="Calibri"/>
                <a:ea typeface="Calibri"/>
                <a:cs typeface="Calibri"/>
                <a:sym typeface="Calibri"/>
              </a:rPr>
              <a:t>SICUE (España)</a:t>
            </a:r>
            <a:endParaRPr/>
          </a:p>
          <a:p>
            <a:pPr indent="-285750" lvl="0" marL="285750" marR="0" rtl="0" algn="l">
              <a:spcBef>
                <a:spcPts val="0"/>
              </a:spcBef>
              <a:spcAft>
                <a:spcPts val="0"/>
              </a:spcAft>
              <a:buClr>
                <a:srgbClr val="7030A0"/>
              </a:buClr>
              <a:buSzPts val="2800"/>
              <a:buFont typeface="Arial"/>
              <a:buChar char="•"/>
            </a:pPr>
            <a:r>
              <a:rPr lang="es-ES" sz="2800">
                <a:solidFill>
                  <a:srgbClr val="7030A0"/>
                </a:solidFill>
                <a:latin typeface="Calibri"/>
                <a:ea typeface="Calibri"/>
                <a:cs typeface="Calibri"/>
                <a:sym typeface="Calibri"/>
              </a:rPr>
              <a:t>TASSEP (Canadá y EEUU)</a:t>
            </a:r>
            <a:endParaRPr/>
          </a:p>
          <a:p>
            <a:pPr indent="-285750" lvl="0" marL="285750" marR="0" rtl="0" algn="l">
              <a:spcBef>
                <a:spcPts val="0"/>
              </a:spcBef>
              <a:spcAft>
                <a:spcPts val="0"/>
              </a:spcAft>
              <a:buClr>
                <a:srgbClr val="7030A0"/>
              </a:buClr>
              <a:buSzPts val="2800"/>
              <a:buFont typeface="Arial"/>
              <a:buChar char="•"/>
            </a:pPr>
            <a:r>
              <a:rPr lang="es-ES" sz="2800">
                <a:solidFill>
                  <a:srgbClr val="7030A0"/>
                </a:solidFill>
                <a:latin typeface="Calibri"/>
                <a:ea typeface="Calibri"/>
                <a:cs typeface="Calibri"/>
                <a:sym typeface="Calibri"/>
              </a:rPr>
              <a:t>UCM-Universidad de California</a:t>
            </a:r>
            <a:endParaRPr/>
          </a:p>
          <a:p>
            <a:pPr indent="-285750" lvl="0" marL="285750" marR="0" rtl="0" algn="l">
              <a:spcBef>
                <a:spcPts val="0"/>
              </a:spcBef>
              <a:spcAft>
                <a:spcPts val="0"/>
              </a:spcAft>
              <a:buClr>
                <a:srgbClr val="7030A0"/>
              </a:buClr>
              <a:buSzPts val="2800"/>
              <a:buFont typeface="Arial"/>
              <a:buChar char="•"/>
            </a:pPr>
            <a:r>
              <a:rPr lang="es-ES" sz="2800">
                <a:solidFill>
                  <a:srgbClr val="7030A0"/>
                </a:solidFill>
                <a:latin typeface="Calibri"/>
                <a:ea typeface="Calibri"/>
                <a:cs typeface="Calibri"/>
                <a:sym typeface="Calibri"/>
              </a:rPr>
              <a:t>Intercambio por Convenio Internacional</a:t>
            </a:r>
            <a:endParaRPr/>
          </a:p>
          <a:p>
            <a:pPr indent="-285750" lvl="0" marL="285750" marR="0" rtl="0" algn="l">
              <a:spcBef>
                <a:spcPts val="0"/>
              </a:spcBef>
              <a:spcAft>
                <a:spcPts val="0"/>
              </a:spcAft>
              <a:buClr>
                <a:srgbClr val="7030A0"/>
              </a:buClr>
              <a:buSzPts val="2800"/>
              <a:buFont typeface="Arial"/>
              <a:buChar char="•"/>
            </a:pPr>
            <a:r>
              <a:rPr lang="es-ES" sz="2800">
                <a:solidFill>
                  <a:srgbClr val="7030A0"/>
                </a:solidFill>
                <a:latin typeface="Calibri"/>
                <a:ea typeface="Calibri"/>
                <a:cs typeface="Calibri"/>
                <a:sym typeface="Calibri"/>
              </a:rPr>
              <a:t>Erasmus con Terceros Países no asociados al programa (KA171)</a:t>
            </a:r>
            <a:endParaRPr/>
          </a:p>
          <a:p>
            <a:pPr indent="-285750" lvl="0" marL="285750" marR="0" rtl="0" algn="l">
              <a:spcBef>
                <a:spcPts val="0"/>
              </a:spcBef>
              <a:spcAft>
                <a:spcPts val="0"/>
              </a:spcAft>
              <a:buClr>
                <a:srgbClr val="7030A0"/>
              </a:buClr>
              <a:buSzPts val="2800"/>
              <a:buFont typeface="Arial"/>
              <a:buChar char="•"/>
            </a:pPr>
            <a:r>
              <a:rPr lang="es-ES" sz="2800">
                <a:solidFill>
                  <a:srgbClr val="7030A0"/>
                </a:solidFill>
                <a:latin typeface="Calibri"/>
                <a:ea typeface="Calibri"/>
                <a:cs typeface="Calibri"/>
                <a:sym typeface="Calibri"/>
              </a:rPr>
              <a:t>MAUI-UTRECHT (EEUU)</a:t>
            </a:r>
            <a:endParaRPr/>
          </a:p>
          <a:p>
            <a:pPr indent="-285750" lvl="0" marL="285750" marR="0" rtl="0" algn="l">
              <a:spcBef>
                <a:spcPts val="0"/>
              </a:spcBef>
              <a:spcAft>
                <a:spcPts val="0"/>
              </a:spcAft>
              <a:buClr>
                <a:srgbClr val="7030A0"/>
              </a:buClr>
              <a:buSzPts val="2800"/>
              <a:buFont typeface="Arial"/>
              <a:buChar char="•"/>
            </a:pPr>
            <a:r>
              <a:rPr lang="es-ES" sz="2800">
                <a:solidFill>
                  <a:srgbClr val="7030A0"/>
                </a:solidFill>
                <a:latin typeface="Calibri"/>
                <a:ea typeface="Calibri"/>
                <a:cs typeface="Calibri"/>
                <a:sym typeface="Calibri"/>
              </a:rPr>
              <a:t>AEN-UTRECHT (Australia)</a:t>
            </a:r>
            <a:endParaRPr/>
          </a:p>
          <a:p>
            <a:pPr indent="-285750" lvl="0" marL="285750" marR="0" rtl="0" algn="l">
              <a:spcBef>
                <a:spcPts val="0"/>
              </a:spcBef>
              <a:spcAft>
                <a:spcPts val="0"/>
              </a:spcAft>
              <a:buClr>
                <a:srgbClr val="7030A0"/>
              </a:buClr>
              <a:buSzPts val="2800"/>
              <a:buFont typeface="Arial"/>
              <a:buChar char="•"/>
            </a:pPr>
            <a:r>
              <a:rPr lang="es-ES" sz="2800">
                <a:solidFill>
                  <a:srgbClr val="7030A0"/>
                </a:solidFill>
                <a:latin typeface="Calibri"/>
                <a:ea typeface="Calibri"/>
                <a:cs typeface="Calibri"/>
                <a:sym typeface="Calibri"/>
              </a:rPr>
              <a:t>Erasmus Prácticas </a:t>
            </a:r>
            <a:endParaRPr sz="2800">
              <a:solidFill>
                <a:srgbClr val="7030A0"/>
              </a:solidFill>
              <a:latin typeface="Calibri"/>
              <a:ea typeface="Calibri"/>
              <a:cs typeface="Calibri"/>
              <a:sym typeface="Calibri"/>
            </a:endParaRPr>
          </a:p>
          <a:p>
            <a:pPr indent="-285750" lvl="0" marL="285750" marR="0" rtl="0" algn="l">
              <a:spcBef>
                <a:spcPts val="0"/>
              </a:spcBef>
              <a:spcAft>
                <a:spcPts val="0"/>
              </a:spcAft>
              <a:buClr>
                <a:srgbClr val="7030A0"/>
              </a:buClr>
              <a:buSzPts val="2800"/>
              <a:buFont typeface="Calibri"/>
              <a:buChar char="•"/>
            </a:pPr>
            <a:r>
              <a:rPr lang="es-ES" sz="2800">
                <a:solidFill>
                  <a:srgbClr val="7030A0"/>
                </a:solidFill>
                <a:latin typeface="Calibri"/>
                <a:ea typeface="Calibri"/>
                <a:cs typeface="Calibri"/>
                <a:sym typeface="Calibri"/>
              </a:rPr>
              <a:t>Movilidad estancias cortas para estudiantes de Doctorado </a:t>
            </a:r>
            <a:r>
              <a:rPr lang="es-ES" sz="2800">
                <a:solidFill>
                  <a:srgbClr val="C00000"/>
                </a:solidFill>
                <a:latin typeface="Calibri"/>
                <a:ea typeface="Calibri"/>
                <a:cs typeface="Calibri"/>
                <a:sym typeface="Calibri"/>
              </a:rPr>
              <a:t>(22/23)</a:t>
            </a:r>
            <a:endParaRPr sz="2800">
              <a:solidFill>
                <a:srgbClr val="C0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7030A0"/>
              </a:solidFill>
              <a:latin typeface="Calibri"/>
              <a:ea typeface="Calibri"/>
              <a:cs typeface="Calibri"/>
              <a:sym typeface="Calibri"/>
            </a:endParaRPr>
          </a:p>
        </p:txBody>
      </p:sp>
      <p:sp>
        <p:nvSpPr>
          <p:cNvPr id="110" name="Google Shape;110;p3"/>
          <p:cNvSpPr txBox="1"/>
          <p:nvPr/>
        </p:nvSpPr>
        <p:spPr>
          <a:xfrm>
            <a:off x="9086256" y="3344690"/>
            <a:ext cx="2695117" cy="461665"/>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2400">
                <a:solidFill>
                  <a:srgbClr val="C00000"/>
                </a:solidFill>
                <a:latin typeface="Calibri"/>
                <a:ea typeface="Calibri"/>
                <a:cs typeface="Calibri"/>
                <a:sym typeface="Calibri"/>
              </a:rPr>
              <a:t>Curso 2024-25</a:t>
            </a:r>
            <a:endParaRPr sz="2400">
              <a:solidFill>
                <a:srgbClr val="C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9"/>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Programa AEN-UTRECHT </a:t>
            </a:r>
            <a:endParaRPr b="1" sz="4267">
              <a:solidFill>
                <a:srgbClr val="7F7F7F"/>
              </a:solidFill>
              <a:latin typeface="Calibri"/>
              <a:ea typeface="Calibri"/>
              <a:cs typeface="Calibri"/>
              <a:sym typeface="Calibri"/>
            </a:endParaRPr>
          </a:p>
        </p:txBody>
      </p:sp>
      <p:sp>
        <p:nvSpPr>
          <p:cNvPr id="406" name="Google Shape;406;p29"/>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407" name="Google Shape;407;p29"/>
          <p:cNvSpPr txBox="1"/>
          <p:nvPr/>
        </p:nvSpPr>
        <p:spPr>
          <a:xfrm>
            <a:off x="601693" y="1784548"/>
            <a:ext cx="55353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Destinos</a:t>
            </a:r>
            <a:endParaRPr sz="3200">
              <a:solidFill>
                <a:srgbClr val="C00000"/>
              </a:solidFill>
              <a:latin typeface="Calibri"/>
              <a:ea typeface="Calibri"/>
              <a:cs typeface="Calibri"/>
              <a:sym typeface="Calibri"/>
            </a:endParaRPr>
          </a:p>
        </p:txBody>
      </p:sp>
      <p:pic>
        <p:nvPicPr>
          <p:cNvPr descr="AEN-UTRECHT | Universidad Complutense de Madrid" id="408" name="Google Shape;408;p29"/>
          <p:cNvPicPr preferRelativeResize="0"/>
          <p:nvPr/>
        </p:nvPicPr>
        <p:blipFill rotWithShape="1">
          <a:blip r:embed="rId3">
            <a:alphaModFix/>
          </a:blip>
          <a:srcRect b="0" l="0" r="0" t="0"/>
          <a:stretch/>
        </p:blipFill>
        <p:spPr>
          <a:xfrm>
            <a:off x="7280030" y="1127678"/>
            <a:ext cx="4639724" cy="564752"/>
          </a:xfrm>
          <a:prstGeom prst="rect">
            <a:avLst/>
          </a:prstGeom>
          <a:noFill/>
          <a:ln>
            <a:noFill/>
          </a:ln>
        </p:spPr>
      </p:pic>
      <p:sp>
        <p:nvSpPr>
          <p:cNvPr id="409" name="Google Shape;409;p29"/>
          <p:cNvSpPr/>
          <p:nvPr/>
        </p:nvSpPr>
        <p:spPr>
          <a:xfrm>
            <a:off x="601693" y="2441490"/>
            <a:ext cx="10942607" cy="286232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3200"/>
              <a:buFont typeface="Calibri"/>
              <a:buChar char="-"/>
            </a:pPr>
            <a:r>
              <a:rPr lang="es-ES" sz="3200">
                <a:solidFill>
                  <a:schemeClr val="dk1"/>
                </a:solidFill>
                <a:latin typeface="Calibri"/>
                <a:ea typeface="Calibri"/>
                <a:cs typeface="Calibri"/>
                <a:sym typeface="Calibri"/>
              </a:rPr>
              <a:t>Edith Cowan University</a:t>
            </a:r>
            <a:endParaRPr/>
          </a:p>
          <a:p>
            <a:pPr indent="-285750" lvl="0" marL="285750" marR="0" rtl="0" algn="just">
              <a:spcBef>
                <a:spcPts val="600"/>
              </a:spcBef>
              <a:spcAft>
                <a:spcPts val="0"/>
              </a:spcAft>
              <a:buClr>
                <a:schemeClr val="dk1"/>
              </a:buClr>
              <a:buSzPts val="3200"/>
              <a:buFont typeface="Calibri"/>
              <a:buChar char="-"/>
            </a:pPr>
            <a:r>
              <a:rPr lang="es-ES" sz="3200">
                <a:solidFill>
                  <a:schemeClr val="dk1"/>
                </a:solidFill>
                <a:latin typeface="Calibri"/>
                <a:ea typeface="Calibri"/>
                <a:cs typeface="Calibri"/>
                <a:sym typeface="Calibri"/>
              </a:rPr>
              <a:t>University of Western Sydney</a:t>
            </a:r>
            <a:endParaRPr/>
          </a:p>
          <a:p>
            <a:pPr indent="-285750" lvl="0" marL="285750" marR="0" rtl="0" algn="just">
              <a:spcBef>
                <a:spcPts val="600"/>
              </a:spcBef>
              <a:spcAft>
                <a:spcPts val="0"/>
              </a:spcAft>
              <a:buClr>
                <a:schemeClr val="dk1"/>
              </a:buClr>
              <a:buSzPts val="3200"/>
              <a:buFont typeface="Calibri"/>
              <a:buChar char="-"/>
            </a:pPr>
            <a:r>
              <a:rPr lang="es-ES" sz="3200">
                <a:solidFill>
                  <a:schemeClr val="dk1"/>
                </a:solidFill>
                <a:latin typeface="Calibri"/>
                <a:ea typeface="Calibri"/>
                <a:cs typeface="Calibri"/>
                <a:sym typeface="Calibri"/>
              </a:rPr>
              <a:t>Griffith University </a:t>
            </a:r>
            <a:endParaRPr sz="3200">
              <a:solidFill>
                <a:schemeClr val="dk1"/>
              </a:solidFill>
              <a:latin typeface="Calibri"/>
              <a:ea typeface="Calibri"/>
              <a:cs typeface="Calibri"/>
              <a:sym typeface="Calibri"/>
            </a:endParaRPr>
          </a:p>
          <a:p>
            <a:pPr indent="-285750" lvl="0" marL="285750" marR="0" rtl="0" algn="just">
              <a:spcBef>
                <a:spcPts val="600"/>
              </a:spcBef>
              <a:spcAft>
                <a:spcPts val="0"/>
              </a:spcAft>
              <a:buClr>
                <a:schemeClr val="dk1"/>
              </a:buClr>
              <a:buSzPts val="3200"/>
              <a:buFont typeface="Calibri"/>
              <a:buChar char="-"/>
            </a:pPr>
            <a:r>
              <a:rPr lang="es-ES" sz="3200">
                <a:solidFill>
                  <a:schemeClr val="dk1"/>
                </a:solidFill>
                <a:latin typeface="Calibri"/>
                <a:ea typeface="Calibri"/>
                <a:cs typeface="Calibri"/>
                <a:sym typeface="Calibri"/>
              </a:rPr>
              <a:t>Wollongong University </a:t>
            </a:r>
            <a:endParaRPr sz="3200">
              <a:solidFill>
                <a:schemeClr val="dk1"/>
              </a:solidFill>
              <a:latin typeface="Calibri"/>
              <a:ea typeface="Calibri"/>
              <a:cs typeface="Calibri"/>
              <a:sym typeface="Calibri"/>
            </a:endParaRPr>
          </a:p>
          <a:p>
            <a:pPr indent="-285750" lvl="0" marL="285750" marR="0" rtl="0" algn="just">
              <a:spcBef>
                <a:spcPts val="600"/>
              </a:spcBef>
              <a:spcAft>
                <a:spcPts val="0"/>
              </a:spcAft>
              <a:buClr>
                <a:schemeClr val="dk1"/>
              </a:buClr>
              <a:buSzPts val="3200"/>
              <a:buFont typeface="Calibri"/>
              <a:buChar char="-"/>
            </a:pPr>
            <a:r>
              <a:rPr lang="es-ES" sz="3200">
                <a:solidFill>
                  <a:schemeClr val="dk1"/>
                </a:solidFill>
                <a:latin typeface="Calibri"/>
                <a:ea typeface="Calibri"/>
                <a:cs typeface="Calibri"/>
                <a:sym typeface="Calibri"/>
              </a:rPr>
              <a:t>University of Tasmania</a:t>
            </a:r>
            <a:endParaRPr b="1" sz="3200">
              <a:solidFill>
                <a:schemeClr val="dk1"/>
              </a:solidFill>
              <a:latin typeface="Calibri"/>
              <a:ea typeface="Calibri"/>
              <a:cs typeface="Calibri"/>
              <a:sym typeface="Calibri"/>
            </a:endParaRPr>
          </a:p>
        </p:txBody>
      </p:sp>
      <p:pic>
        <p:nvPicPr>
          <p:cNvPr id="410" name="Google Shape;410;p29"/>
          <p:cNvPicPr preferRelativeResize="0"/>
          <p:nvPr/>
        </p:nvPicPr>
        <p:blipFill rotWithShape="1">
          <a:blip r:embed="rId4">
            <a:alphaModFix/>
          </a:blip>
          <a:srcRect b="0" l="0" r="0" t="0"/>
          <a:stretch/>
        </p:blipFill>
        <p:spPr>
          <a:xfrm>
            <a:off x="6661638" y="2718240"/>
            <a:ext cx="4617642" cy="23088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0"/>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Erasmus Prácticas </a:t>
            </a:r>
            <a:endParaRPr b="1" sz="4267">
              <a:solidFill>
                <a:srgbClr val="7F7F7F"/>
              </a:solidFill>
              <a:latin typeface="Calibri"/>
              <a:ea typeface="Calibri"/>
              <a:cs typeface="Calibri"/>
              <a:sym typeface="Calibri"/>
            </a:endParaRPr>
          </a:p>
        </p:txBody>
      </p:sp>
      <p:sp>
        <p:nvSpPr>
          <p:cNvPr id="416" name="Google Shape;416;p30"/>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417" name="Google Shape;417;p30"/>
          <p:cNvSpPr txBox="1"/>
          <p:nvPr/>
        </p:nvSpPr>
        <p:spPr>
          <a:xfrm>
            <a:off x="601693" y="1784548"/>
            <a:ext cx="10942500" cy="329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rgbClr val="C00000"/>
                </a:solidFill>
                <a:latin typeface="Calibri"/>
                <a:ea typeface="Calibri"/>
                <a:cs typeface="Calibri"/>
                <a:sym typeface="Calibri"/>
              </a:rPr>
              <a:t>Destinatarios: </a:t>
            </a:r>
            <a:r>
              <a:rPr lang="es-ES" sz="2000">
                <a:solidFill>
                  <a:schemeClr val="dk1"/>
                </a:solidFill>
                <a:latin typeface="Calibri"/>
                <a:ea typeface="Calibri"/>
                <a:cs typeface="Calibri"/>
                <a:sym typeface="Calibri"/>
              </a:rPr>
              <a:t>estudiante UCM de </a:t>
            </a:r>
            <a:r>
              <a:rPr b="1" lang="es-ES" sz="2000">
                <a:solidFill>
                  <a:schemeClr val="dk1"/>
                </a:solidFill>
                <a:latin typeface="Calibri"/>
                <a:ea typeface="Calibri"/>
                <a:cs typeface="Calibri"/>
                <a:sym typeface="Calibri"/>
              </a:rPr>
              <a:t>Grado, Máster o Doctorado </a:t>
            </a:r>
            <a:r>
              <a:rPr lang="es-ES" sz="2000">
                <a:solidFill>
                  <a:schemeClr val="dk1"/>
                </a:solidFill>
                <a:latin typeface="Calibri"/>
                <a:ea typeface="Calibri"/>
                <a:cs typeface="Calibri"/>
                <a:sym typeface="Calibri"/>
              </a:rPr>
              <a:t>(matriculado 23-24); o </a:t>
            </a:r>
            <a:r>
              <a:rPr b="1" lang="es-ES" sz="2000">
                <a:solidFill>
                  <a:schemeClr val="dk1"/>
                </a:solidFill>
                <a:latin typeface="Calibri"/>
                <a:ea typeface="Calibri"/>
                <a:cs typeface="Calibri"/>
                <a:sym typeface="Calibri"/>
              </a:rPr>
              <a:t>recién titulado </a:t>
            </a:r>
            <a:r>
              <a:rPr lang="es-ES" sz="2000">
                <a:solidFill>
                  <a:schemeClr val="dk1"/>
                </a:solidFill>
                <a:latin typeface="Calibri"/>
                <a:ea typeface="Calibri"/>
                <a:cs typeface="Calibri"/>
                <a:sym typeface="Calibri"/>
              </a:rPr>
              <a:t>(matriculado 22-23), siempre que la movilidad se tramite durante el curso 22-23 o se realice dentro del año siguiente a la finalización de sus estudios</a:t>
            </a:r>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lang="es-ES" sz="2400">
                <a:solidFill>
                  <a:srgbClr val="C00000"/>
                </a:solidFill>
                <a:latin typeface="Calibri"/>
                <a:ea typeface="Calibri"/>
                <a:cs typeface="Calibri"/>
                <a:sym typeface="Calibri"/>
              </a:rPr>
              <a:t>Duración de la estancia: </a:t>
            </a:r>
            <a:r>
              <a:rPr b="1" lang="es-ES" sz="2000">
                <a:solidFill>
                  <a:schemeClr val="dk1"/>
                </a:solidFill>
                <a:latin typeface="Calibri"/>
                <a:ea typeface="Calibri"/>
                <a:cs typeface="Calibri"/>
                <a:sym typeface="Calibri"/>
              </a:rPr>
              <a:t>entre 2 meses </a:t>
            </a:r>
            <a:r>
              <a:rPr lang="es-ES" sz="2000">
                <a:solidFill>
                  <a:schemeClr val="dk1"/>
                </a:solidFill>
                <a:latin typeface="Calibri"/>
                <a:ea typeface="Calibri"/>
                <a:cs typeface="Calibri"/>
                <a:sym typeface="Calibri"/>
              </a:rPr>
              <a:t>(60 días) </a:t>
            </a:r>
            <a:r>
              <a:rPr b="1" lang="es-ES" sz="2000">
                <a:solidFill>
                  <a:schemeClr val="dk1"/>
                </a:solidFill>
                <a:latin typeface="Calibri"/>
                <a:ea typeface="Calibri"/>
                <a:cs typeface="Calibri"/>
                <a:sym typeface="Calibri"/>
              </a:rPr>
              <a:t>y 12 meses </a:t>
            </a:r>
            <a:r>
              <a:rPr lang="es-ES" sz="2000">
                <a:solidFill>
                  <a:schemeClr val="dk1"/>
                </a:solidFill>
                <a:latin typeface="Calibri"/>
                <a:ea typeface="Calibri"/>
                <a:cs typeface="Calibri"/>
                <a:sym typeface="Calibri"/>
              </a:rPr>
              <a:t>(360 días). Las prácticas se podrán realizar en el período comprendido </a:t>
            </a:r>
            <a:r>
              <a:rPr b="1" lang="es-ES" sz="2000">
                <a:solidFill>
                  <a:schemeClr val="dk1"/>
                </a:solidFill>
                <a:latin typeface="Calibri"/>
                <a:ea typeface="Calibri"/>
                <a:cs typeface="Calibri"/>
                <a:sym typeface="Calibri"/>
              </a:rPr>
              <a:t>entre el 14 de julio de 2023 y el 30 de septiembre de 2024</a:t>
            </a:r>
            <a:endParaRPr/>
          </a:p>
          <a:p>
            <a:pPr indent="0" lvl="0" marL="0" marR="0" rtl="0" algn="l">
              <a:spcBef>
                <a:spcPts val="0"/>
              </a:spcBef>
              <a:spcAft>
                <a:spcPts val="0"/>
              </a:spcAft>
              <a:buNone/>
            </a:pPr>
            <a:r>
              <a:t/>
            </a:r>
            <a:endParaRPr b="1" sz="800">
              <a:solidFill>
                <a:schemeClr val="dk1"/>
              </a:solidFill>
              <a:latin typeface="Calibri"/>
              <a:ea typeface="Calibri"/>
              <a:cs typeface="Calibri"/>
              <a:sym typeface="Calibri"/>
            </a:endParaRPr>
          </a:p>
          <a:p>
            <a:pPr indent="0" lvl="0" marL="0" marR="0" rtl="0" algn="l">
              <a:spcBef>
                <a:spcPts val="0"/>
              </a:spcBef>
              <a:spcAft>
                <a:spcPts val="0"/>
              </a:spcAft>
              <a:buNone/>
            </a:pPr>
            <a:r>
              <a:rPr lang="es-ES" sz="2400">
                <a:solidFill>
                  <a:srgbClr val="C00000"/>
                </a:solidFill>
                <a:latin typeface="Calibri"/>
                <a:ea typeface="Calibri"/>
                <a:cs typeface="Calibri"/>
                <a:sym typeface="Calibri"/>
              </a:rPr>
              <a:t>Reconocimiento académico: </a:t>
            </a:r>
            <a:r>
              <a:rPr lang="es-ES" sz="2000">
                <a:solidFill>
                  <a:schemeClr val="dk1"/>
                </a:solidFill>
                <a:latin typeface="Calibri"/>
                <a:ea typeface="Calibri"/>
                <a:cs typeface="Calibri"/>
                <a:sym typeface="Calibri"/>
              </a:rPr>
              <a:t>NO SE PUEDEN CURSAR ASIGNATURAS</a:t>
            </a:r>
            <a:endParaRPr sz="2400">
              <a:solidFill>
                <a:srgbClr val="C00000"/>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Char char="-"/>
            </a:pPr>
            <a:r>
              <a:rPr b="1" lang="es-ES" sz="2000">
                <a:solidFill>
                  <a:schemeClr val="dk1"/>
                </a:solidFill>
                <a:latin typeface="Calibri"/>
                <a:ea typeface="Calibri"/>
                <a:cs typeface="Calibri"/>
                <a:sym typeface="Calibri"/>
              </a:rPr>
              <a:t>Prácticas curriculares </a:t>
            </a:r>
            <a:r>
              <a:rPr lang="es-ES" sz="2000">
                <a:solidFill>
                  <a:schemeClr val="dk1"/>
                </a:solidFill>
                <a:latin typeface="Calibri"/>
                <a:ea typeface="Calibri"/>
                <a:cs typeface="Calibri"/>
                <a:sym typeface="Calibri"/>
              </a:rPr>
              <a:t>(reconocimiento de créditos ECTS, TFG, TFM, prácticas externas)</a:t>
            </a:r>
            <a:endParaRPr/>
          </a:p>
          <a:p>
            <a:pPr indent="-342900" lvl="0" marL="342900" marR="0" rtl="0" algn="l">
              <a:spcBef>
                <a:spcPts val="0"/>
              </a:spcBef>
              <a:spcAft>
                <a:spcPts val="0"/>
              </a:spcAft>
              <a:buClr>
                <a:schemeClr val="dk1"/>
              </a:buClr>
              <a:buSzPts val="2000"/>
              <a:buFont typeface="Calibri"/>
              <a:buChar char="-"/>
            </a:pPr>
            <a:r>
              <a:rPr b="1" lang="es-ES" sz="2000">
                <a:solidFill>
                  <a:schemeClr val="dk1"/>
                </a:solidFill>
                <a:latin typeface="Calibri"/>
                <a:ea typeface="Calibri"/>
                <a:cs typeface="Calibri"/>
                <a:sym typeface="Calibri"/>
              </a:rPr>
              <a:t>Prácticas extracurriculares </a:t>
            </a:r>
            <a:r>
              <a:rPr lang="es-ES" sz="2000">
                <a:solidFill>
                  <a:schemeClr val="dk1"/>
                </a:solidFill>
                <a:latin typeface="Calibri"/>
                <a:ea typeface="Calibri"/>
                <a:cs typeface="Calibri"/>
                <a:sym typeface="Calibri"/>
              </a:rPr>
              <a:t>(SET, certificado acreditativo)</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418" name="Google Shape;418;p30"/>
          <p:cNvSpPr/>
          <p:nvPr/>
        </p:nvSpPr>
        <p:spPr>
          <a:xfrm>
            <a:off x="601692" y="2349157"/>
            <a:ext cx="109426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 </a:t>
            </a:r>
            <a:endParaRPr/>
          </a:p>
        </p:txBody>
      </p:sp>
      <p:pic>
        <p:nvPicPr>
          <p:cNvPr id="419" name="Google Shape;419;p30"/>
          <p:cNvPicPr preferRelativeResize="0"/>
          <p:nvPr/>
        </p:nvPicPr>
        <p:blipFill rotWithShape="1">
          <a:blip r:embed="rId3">
            <a:alphaModFix/>
          </a:blip>
          <a:srcRect b="0" l="0" r="0" t="0"/>
          <a:stretch/>
        </p:blipFill>
        <p:spPr>
          <a:xfrm>
            <a:off x="8812538" y="767693"/>
            <a:ext cx="3292720" cy="940777"/>
          </a:xfrm>
          <a:prstGeom prst="rect">
            <a:avLst/>
          </a:prstGeom>
          <a:noFill/>
          <a:ln>
            <a:noFill/>
          </a:ln>
        </p:spPr>
      </p:pic>
      <p:sp>
        <p:nvSpPr>
          <p:cNvPr id="420" name="Google Shape;420;p30"/>
          <p:cNvSpPr txBox="1"/>
          <p:nvPr/>
        </p:nvSpPr>
        <p:spPr>
          <a:xfrm>
            <a:off x="1984572" y="5118279"/>
            <a:ext cx="4088400" cy="6465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Calibri"/>
                <a:ea typeface="Calibri"/>
                <a:cs typeface="Calibri"/>
                <a:sym typeface="Calibri"/>
              </a:rPr>
              <a:t>CONVOCATORIA PERMANENTE</a:t>
            </a:r>
            <a:endParaRPr/>
          </a:p>
          <a:p>
            <a:pPr indent="0" lvl="0" marL="0" marR="0" rtl="0" algn="ctr">
              <a:spcBef>
                <a:spcPts val="0"/>
              </a:spcBef>
              <a:spcAft>
                <a:spcPts val="0"/>
              </a:spcAft>
              <a:buNone/>
            </a:pPr>
            <a:r>
              <a:rPr b="1" lang="es-ES" sz="1800">
                <a:solidFill>
                  <a:schemeClr val="dk1"/>
                </a:solidFill>
                <a:latin typeface="Calibri"/>
                <a:ea typeface="Calibri"/>
                <a:cs typeface="Calibri"/>
                <a:sym typeface="Calibri"/>
              </a:rPr>
              <a:t>Abierta </a:t>
            </a:r>
            <a:r>
              <a:rPr b="1" lang="es-ES" sz="1800">
                <a:solidFill>
                  <a:srgbClr val="FF0000"/>
                </a:solidFill>
                <a:latin typeface="Calibri"/>
                <a:ea typeface="Calibri"/>
                <a:cs typeface="Calibri"/>
                <a:sym typeface="Calibri"/>
              </a:rPr>
              <a:t>del 14/7/2023 al 30/4/2024</a:t>
            </a:r>
            <a:endParaRPr/>
          </a:p>
        </p:txBody>
      </p:sp>
      <p:sp>
        <p:nvSpPr>
          <p:cNvPr id="421" name="Google Shape;421;p30"/>
          <p:cNvSpPr txBox="1"/>
          <p:nvPr/>
        </p:nvSpPr>
        <p:spPr>
          <a:xfrm>
            <a:off x="6884377" y="5118279"/>
            <a:ext cx="3473402" cy="646331"/>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Calibri"/>
                <a:ea typeface="Calibri"/>
                <a:cs typeface="Calibri"/>
                <a:sym typeface="Calibri"/>
              </a:rPr>
              <a:t>SOLICITUD </a:t>
            </a:r>
            <a:r>
              <a:rPr b="1" lang="es-ES" sz="1800">
                <a:solidFill>
                  <a:srgbClr val="0070C0"/>
                </a:solidFill>
                <a:latin typeface="Calibri"/>
                <a:ea typeface="Calibri"/>
                <a:cs typeface="Calibri"/>
                <a:sym typeface="Calibri"/>
              </a:rPr>
              <a:t>1 MES ANTES </a:t>
            </a:r>
            <a:r>
              <a:rPr b="1" lang="es-ES" sz="1800">
                <a:solidFill>
                  <a:schemeClr val="dk1"/>
                </a:solidFill>
                <a:latin typeface="Calibri"/>
                <a:ea typeface="Calibri"/>
                <a:cs typeface="Calibri"/>
                <a:sym typeface="Calibri"/>
              </a:rPr>
              <a:t>DEL INICIO DE ESTANCIA</a:t>
            </a:r>
            <a:endParaRPr b="1" sz="1800">
              <a:solidFill>
                <a:srgbClr val="FF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1"/>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Erasmus Prácticas </a:t>
            </a:r>
            <a:endParaRPr b="1" sz="4267">
              <a:solidFill>
                <a:srgbClr val="7F7F7F"/>
              </a:solidFill>
              <a:latin typeface="Calibri"/>
              <a:ea typeface="Calibri"/>
              <a:cs typeface="Calibri"/>
              <a:sym typeface="Calibri"/>
            </a:endParaRPr>
          </a:p>
        </p:txBody>
      </p:sp>
      <p:sp>
        <p:nvSpPr>
          <p:cNvPr id="427" name="Google Shape;427;p31"/>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428" name="Google Shape;428;p31"/>
          <p:cNvSpPr txBox="1"/>
          <p:nvPr/>
        </p:nvSpPr>
        <p:spPr>
          <a:xfrm>
            <a:off x="601693" y="1784548"/>
            <a:ext cx="388620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Dotación económica</a:t>
            </a:r>
            <a:endParaRPr sz="3200">
              <a:solidFill>
                <a:srgbClr val="C00000"/>
              </a:solidFill>
              <a:latin typeface="Calibri"/>
              <a:ea typeface="Calibri"/>
              <a:cs typeface="Calibri"/>
              <a:sym typeface="Calibri"/>
            </a:endParaRPr>
          </a:p>
        </p:txBody>
      </p:sp>
      <p:sp>
        <p:nvSpPr>
          <p:cNvPr id="429" name="Google Shape;429;p31"/>
          <p:cNvSpPr/>
          <p:nvPr/>
        </p:nvSpPr>
        <p:spPr>
          <a:xfrm>
            <a:off x="8656492" y="1562045"/>
            <a:ext cx="3312082" cy="43858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Becas adicionales:</a:t>
            </a:r>
            <a:endParaRPr/>
          </a:p>
          <a:p>
            <a:pPr indent="-285750" lvl="0" marL="285750" marR="0" rtl="0" algn="l">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becarios MEFP y refugiados (+250 €/mes)</a:t>
            </a:r>
            <a:endParaRPr/>
          </a:p>
          <a:p>
            <a:pPr indent="-285750" lvl="0" marL="285750" marR="0" rtl="0" algn="l">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personas con discapacidad (según necesidades)</a:t>
            </a:r>
            <a:endParaRPr/>
          </a:p>
          <a:p>
            <a:pPr indent="-285750" lvl="0" marL="285750" marR="0" rtl="0" algn="l">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viaje ecológico (+50 €)</a:t>
            </a:r>
            <a:endParaRPr/>
          </a:p>
          <a:p>
            <a:pPr indent="-285750" lvl="0" marL="285750" marR="0" rtl="0" algn="l">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remuneración de la propia empresa</a:t>
            </a:r>
            <a:endParaRPr/>
          </a:p>
          <a:p>
            <a:pPr indent="-285750" lvl="0" marL="285750" marR="0" rtl="0" algn="l">
              <a:spcBef>
                <a:spcPts val="60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becas Santander por méritos académicos (+ 1.000 o 500 €): </a:t>
            </a:r>
            <a:r>
              <a:rPr lang="es-ES" sz="1400">
                <a:solidFill>
                  <a:srgbClr val="FF0000"/>
                </a:solidFill>
                <a:latin typeface="Calibri"/>
                <a:ea typeface="Calibri"/>
                <a:cs typeface="Calibri"/>
                <a:sym typeface="Calibri"/>
              </a:rPr>
              <a:t>necesario una cuenta Santander y registrarse con correo electrónico UCM</a:t>
            </a:r>
            <a:endParaRPr/>
          </a:p>
          <a:p>
            <a:pPr indent="-171450" lvl="0" marL="285750" marR="0" rtl="0" algn="l">
              <a:spcBef>
                <a:spcPts val="60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171450" lvl="0" marL="285750" marR="0" rtl="0" algn="l">
              <a:spcBef>
                <a:spcPts val="60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id="430" name="Google Shape;430;p31"/>
          <p:cNvPicPr preferRelativeResize="0"/>
          <p:nvPr/>
        </p:nvPicPr>
        <p:blipFill rotWithShape="1">
          <a:blip r:embed="rId3">
            <a:alphaModFix/>
          </a:blip>
          <a:srcRect b="0" l="0" r="0" t="0"/>
          <a:stretch/>
        </p:blipFill>
        <p:spPr>
          <a:xfrm>
            <a:off x="8899280" y="565171"/>
            <a:ext cx="3292720" cy="940777"/>
          </a:xfrm>
          <a:prstGeom prst="rect">
            <a:avLst/>
          </a:prstGeom>
          <a:noFill/>
          <a:ln>
            <a:noFill/>
          </a:ln>
        </p:spPr>
      </p:pic>
      <p:pic>
        <p:nvPicPr>
          <p:cNvPr id="431" name="Google Shape;431;p31"/>
          <p:cNvPicPr preferRelativeResize="0"/>
          <p:nvPr/>
        </p:nvPicPr>
        <p:blipFill rotWithShape="1">
          <a:blip r:embed="rId4">
            <a:alphaModFix/>
          </a:blip>
          <a:srcRect b="30641" l="18822" r="40505" t="37948"/>
          <a:stretch/>
        </p:blipFill>
        <p:spPr>
          <a:xfrm>
            <a:off x="509955" y="2369323"/>
            <a:ext cx="8135501" cy="3534038"/>
          </a:xfrm>
          <a:prstGeom prst="rect">
            <a:avLst/>
          </a:prstGeom>
          <a:noFill/>
          <a:ln>
            <a:noFill/>
          </a:ln>
        </p:spPr>
      </p:pic>
      <p:sp>
        <p:nvSpPr>
          <p:cNvPr id="432" name="Google Shape;432;p31"/>
          <p:cNvSpPr txBox="1"/>
          <p:nvPr/>
        </p:nvSpPr>
        <p:spPr>
          <a:xfrm>
            <a:off x="6761284" y="3461359"/>
            <a:ext cx="1292469" cy="3692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460 €/mes</a:t>
            </a:r>
            <a:endParaRPr sz="1800">
              <a:solidFill>
                <a:schemeClr val="dk1"/>
              </a:solidFill>
              <a:latin typeface="Calibri"/>
              <a:ea typeface="Calibri"/>
              <a:cs typeface="Calibri"/>
              <a:sym typeface="Calibri"/>
            </a:endParaRPr>
          </a:p>
        </p:txBody>
      </p:sp>
      <p:sp>
        <p:nvSpPr>
          <p:cNvPr id="433" name="Google Shape;433;p31"/>
          <p:cNvSpPr txBox="1"/>
          <p:nvPr/>
        </p:nvSpPr>
        <p:spPr>
          <a:xfrm>
            <a:off x="6770075" y="4497721"/>
            <a:ext cx="1292469" cy="3692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410 €/mes</a:t>
            </a:r>
            <a:endParaRPr sz="1800">
              <a:solidFill>
                <a:schemeClr val="dk1"/>
              </a:solidFill>
              <a:latin typeface="Calibri"/>
              <a:ea typeface="Calibri"/>
              <a:cs typeface="Calibri"/>
              <a:sym typeface="Calibri"/>
            </a:endParaRPr>
          </a:p>
        </p:txBody>
      </p:sp>
      <p:sp>
        <p:nvSpPr>
          <p:cNvPr id="434" name="Google Shape;434;p31"/>
          <p:cNvSpPr txBox="1"/>
          <p:nvPr/>
        </p:nvSpPr>
        <p:spPr>
          <a:xfrm>
            <a:off x="6770075" y="5355879"/>
            <a:ext cx="1292469" cy="3692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360 €/mes</a:t>
            </a:r>
            <a:endParaRPr sz="1800">
              <a:solidFill>
                <a:schemeClr val="dk1"/>
              </a:solidFill>
              <a:latin typeface="Calibri"/>
              <a:ea typeface="Calibri"/>
              <a:cs typeface="Calibri"/>
              <a:sym typeface="Calibri"/>
            </a:endParaRPr>
          </a:p>
        </p:txBody>
      </p:sp>
      <p:sp>
        <p:nvSpPr>
          <p:cNvPr id="435" name="Google Shape;435;p31"/>
          <p:cNvSpPr txBox="1"/>
          <p:nvPr/>
        </p:nvSpPr>
        <p:spPr>
          <a:xfrm>
            <a:off x="3722870" y="2345227"/>
            <a:ext cx="2219218" cy="646331"/>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Calibri"/>
                <a:ea typeface="Calibri"/>
                <a:cs typeface="Calibri"/>
                <a:sym typeface="Calibri"/>
              </a:rPr>
              <a:t>3 MESES MÁXIMA FINANCIACIÓN</a:t>
            </a:r>
            <a:endParaRPr b="1" sz="1800">
              <a:solidFill>
                <a:srgbClr val="FF0000"/>
              </a:solidFill>
              <a:latin typeface="Calibri"/>
              <a:ea typeface="Calibri"/>
              <a:cs typeface="Calibri"/>
              <a:sym typeface="Calibri"/>
            </a:endParaRPr>
          </a:p>
        </p:txBody>
      </p:sp>
      <p:pic>
        <p:nvPicPr>
          <p:cNvPr descr="Santander Erasmus" id="436" name="Google Shape;436;p31"/>
          <p:cNvPicPr preferRelativeResize="0"/>
          <p:nvPr/>
        </p:nvPicPr>
        <p:blipFill rotWithShape="1">
          <a:blip r:embed="rId5">
            <a:alphaModFix/>
          </a:blip>
          <a:srcRect b="0" l="0" r="0" t="0"/>
          <a:stretch/>
        </p:blipFill>
        <p:spPr>
          <a:xfrm>
            <a:off x="10114115" y="5603693"/>
            <a:ext cx="1798009" cy="599336"/>
          </a:xfrm>
          <a:prstGeom prst="rect">
            <a:avLst/>
          </a:prstGeom>
          <a:noFill/>
          <a:ln>
            <a:noFill/>
          </a:ln>
        </p:spPr>
      </p:pic>
      <p:sp>
        <p:nvSpPr>
          <p:cNvPr id="437" name="Google Shape;437;p31"/>
          <p:cNvSpPr/>
          <p:nvPr/>
        </p:nvSpPr>
        <p:spPr>
          <a:xfrm>
            <a:off x="8636873" y="5118073"/>
            <a:ext cx="3783647"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100" u="sng">
                <a:solidFill>
                  <a:schemeClr val="dk1"/>
                </a:solidFill>
                <a:latin typeface="Calibri"/>
                <a:ea typeface="Calibri"/>
                <a:cs typeface="Calibri"/>
                <a:sym typeface="Calibri"/>
                <a:hlinkClick r:id="rId6">
                  <a:extLst>
                    <a:ext uri="{A12FA001-AC4F-418D-AE19-62706E023703}">
                      <ahyp:hlinkClr val="tx"/>
                    </a:ext>
                  </a:extLst>
                </a:hlinkClick>
              </a:rPr>
              <a:t>https://app.becas-santander.com/es/program/becas-santander-estudios-para-erasmus-2023-2024</a:t>
            </a:r>
            <a:r>
              <a:rPr lang="es-E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2"/>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Erasmus Prácticas </a:t>
            </a:r>
            <a:endParaRPr b="1" sz="4267">
              <a:solidFill>
                <a:srgbClr val="7F7F7F"/>
              </a:solidFill>
              <a:latin typeface="Calibri"/>
              <a:ea typeface="Calibri"/>
              <a:cs typeface="Calibri"/>
              <a:sym typeface="Calibri"/>
            </a:endParaRPr>
          </a:p>
        </p:txBody>
      </p:sp>
      <p:sp>
        <p:nvSpPr>
          <p:cNvPr id="443" name="Google Shape;443;p32"/>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444" name="Google Shape;444;p32"/>
          <p:cNvSpPr txBox="1"/>
          <p:nvPr/>
        </p:nvSpPr>
        <p:spPr>
          <a:xfrm>
            <a:off x="601693" y="1784548"/>
            <a:ext cx="46209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Instituciones de acogida</a:t>
            </a:r>
            <a:endParaRPr sz="3200">
              <a:solidFill>
                <a:srgbClr val="C00000"/>
              </a:solidFill>
              <a:latin typeface="Calibri"/>
              <a:ea typeface="Calibri"/>
              <a:cs typeface="Calibri"/>
              <a:sym typeface="Calibri"/>
            </a:endParaRPr>
          </a:p>
        </p:txBody>
      </p:sp>
      <p:pic>
        <p:nvPicPr>
          <p:cNvPr id="445" name="Google Shape;445;p32"/>
          <p:cNvPicPr preferRelativeResize="0"/>
          <p:nvPr/>
        </p:nvPicPr>
        <p:blipFill rotWithShape="1">
          <a:blip r:embed="rId3">
            <a:alphaModFix/>
          </a:blip>
          <a:srcRect b="0" l="0" r="0" t="0"/>
          <a:stretch/>
        </p:blipFill>
        <p:spPr>
          <a:xfrm>
            <a:off x="8514732" y="939665"/>
            <a:ext cx="3292720" cy="940777"/>
          </a:xfrm>
          <a:prstGeom prst="rect">
            <a:avLst/>
          </a:prstGeom>
          <a:noFill/>
          <a:ln>
            <a:noFill/>
          </a:ln>
        </p:spPr>
      </p:pic>
      <p:sp>
        <p:nvSpPr>
          <p:cNvPr id="446" name="Google Shape;446;p32"/>
          <p:cNvSpPr/>
          <p:nvPr/>
        </p:nvSpPr>
        <p:spPr>
          <a:xfrm>
            <a:off x="2391508" y="3457806"/>
            <a:ext cx="3086100" cy="1354015"/>
          </a:xfrm>
          <a:prstGeom prst="ellipse">
            <a:avLst/>
          </a:prstGeom>
          <a:solidFill>
            <a:srgbClr val="FAB7B0"/>
          </a:solidFill>
          <a:ln cap="flat" cmpd="sng" w="190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32"/>
          <p:cNvSpPr txBox="1"/>
          <p:nvPr/>
        </p:nvSpPr>
        <p:spPr>
          <a:xfrm>
            <a:off x="2591553" y="3634614"/>
            <a:ext cx="265657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2400">
                <a:solidFill>
                  <a:schemeClr val="dk1"/>
                </a:solidFill>
                <a:latin typeface="Calibri"/>
                <a:ea typeface="Calibri"/>
                <a:cs typeface="Calibri"/>
                <a:sym typeface="Calibri"/>
              </a:rPr>
              <a:t>Organizaciones públicas o privadas</a:t>
            </a:r>
            <a:r>
              <a:rPr lang="es-ES"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448" name="Google Shape;448;p32"/>
          <p:cNvSpPr txBox="1"/>
          <p:nvPr/>
        </p:nvSpPr>
        <p:spPr>
          <a:xfrm>
            <a:off x="601693" y="4443609"/>
            <a:ext cx="1332614"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fundaciones</a:t>
            </a:r>
            <a:endParaRPr sz="1800">
              <a:solidFill>
                <a:schemeClr val="dk1"/>
              </a:solidFill>
              <a:latin typeface="Calibri"/>
              <a:ea typeface="Calibri"/>
              <a:cs typeface="Calibri"/>
              <a:sym typeface="Calibri"/>
            </a:endParaRPr>
          </a:p>
        </p:txBody>
      </p:sp>
      <p:sp>
        <p:nvSpPr>
          <p:cNvPr id="449" name="Google Shape;449;p32"/>
          <p:cNvSpPr txBox="1"/>
          <p:nvPr/>
        </p:nvSpPr>
        <p:spPr>
          <a:xfrm>
            <a:off x="764931" y="3457806"/>
            <a:ext cx="1359879"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empresas</a:t>
            </a:r>
            <a:endParaRPr sz="1800">
              <a:solidFill>
                <a:schemeClr val="dk1"/>
              </a:solidFill>
              <a:latin typeface="Calibri"/>
              <a:ea typeface="Calibri"/>
              <a:cs typeface="Calibri"/>
              <a:sym typeface="Calibri"/>
            </a:endParaRPr>
          </a:p>
        </p:txBody>
      </p:sp>
      <p:sp>
        <p:nvSpPr>
          <p:cNvPr id="450" name="Google Shape;450;p32"/>
          <p:cNvSpPr txBox="1"/>
          <p:nvPr/>
        </p:nvSpPr>
        <p:spPr>
          <a:xfrm>
            <a:off x="1327639" y="2727790"/>
            <a:ext cx="2614452"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institutos de investigación</a:t>
            </a:r>
            <a:endParaRPr sz="1800">
              <a:solidFill>
                <a:schemeClr val="dk1"/>
              </a:solidFill>
              <a:latin typeface="Calibri"/>
              <a:ea typeface="Calibri"/>
              <a:cs typeface="Calibri"/>
              <a:sym typeface="Calibri"/>
            </a:endParaRPr>
          </a:p>
        </p:txBody>
      </p:sp>
      <p:sp>
        <p:nvSpPr>
          <p:cNvPr id="451" name="Google Shape;451;p32"/>
          <p:cNvSpPr txBox="1"/>
          <p:nvPr/>
        </p:nvSpPr>
        <p:spPr>
          <a:xfrm>
            <a:off x="969557" y="5222830"/>
            <a:ext cx="3042139"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embajadas/oficinas consulares</a:t>
            </a:r>
            <a:endParaRPr sz="1800">
              <a:solidFill>
                <a:schemeClr val="dk1"/>
              </a:solidFill>
              <a:latin typeface="Calibri"/>
              <a:ea typeface="Calibri"/>
              <a:cs typeface="Calibri"/>
              <a:sym typeface="Calibri"/>
            </a:endParaRPr>
          </a:p>
        </p:txBody>
      </p:sp>
      <p:sp>
        <p:nvSpPr>
          <p:cNvPr id="452" name="Google Shape;452;p32"/>
          <p:cNvSpPr txBox="1"/>
          <p:nvPr/>
        </p:nvSpPr>
        <p:spPr>
          <a:xfrm>
            <a:off x="4451106" y="5222830"/>
            <a:ext cx="2116748"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organismos públicos</a:t>
            </a:r>
            <a:endParaRPr sz="1800">
              <a:solidFill>
                <a:schemeClr val="dk1"/>
              </a:solidFill>
              <a:latin typeface="Calibri"/>
              <a:ea typeface="Calibri"/>
              <a:cs typeface="Calibri"/>
              <a:sym typeface="Calibri"/>
            </a:endParaRPr>
          </a:p>
        </p:txBody>
      </p:sp>
      <p:sp>
        <p:nvSpPr>
          <p:cNvPr id="453" name="Google Shape;453;p32"/>
          <p:cNvSpPr txBox="1"/>
          <p:nvPr/>
        </p:nvSpPr>
        <p:spPr>
          <a:xfrm>
            <a:off x="6303881" y="4359185"/>
            <a:ext cx="764930"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ONGs</a:t>
            </a:r>
            <a:endParaRPr sz="1800">
              <a:solidFill>
                <a:schemeClr val="dk1"/>
              </a:solidFill>
              <a:latin typeface="Calibri"/>
              <a:ea typeface="Calibri"/>
              <a:cs typeface="Calibri"/>
              <a:sym typeface="Calibri"/>
            </a:endParaRPr>
          </a:p>
        </p:txBody>
      </p:sp>
      <p:sp>
        <p:nvSpPr>
          <p:cNvPr id="454" name="Google Shape;454;p32"/>
          <p:cNvSpPr txBox="1"/>
          <p:nvPr/>
        </p:nvSpPr>
        <p:spPr>
          <a:xfrm>
            <a:off x="5869761" y="3495540"/>
            <a:ext cx="1357516"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asociaciones</a:t>
            </a:r>
            <a:endParaRPr sz="1800">
              <a:solidFill>
                <a:schemeClr val="dk1"/>
              </a:solidFill>
              <a:latin typeface="Calibri"/>
              <a:ea typeface="Calibri"/>
              <a:cs typeface="Calibri"/>
              <a:sym typeface="Calibri"/>
            </a:endParaRPr>
          </a:p>
        </p:txBody>
      </p:sp>
      <p:sp>
        <p:nvSpPr>
          <p:cNvPr id="455" name="Google Shape;455;p32"/>
          <p:cNvSpPr txBox="1"/>
          <p:nvPr/>
        </p:nvSpPr>
        <p:spPr>
          <a:xfrm>
            <a:off x="4451106" y="2748979"/>
            <a:ext cx="1967279"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centros educativos</a:t>
            </a:r>
            <a:endParaRPr sz="1800">
              <a:solidFill>
                <a:schemeClr val="dk1"/>
              </a:solidFill>
              <a:latin typeface="Calibri"/>
              <a:ea typeface="Calibri"/>
              <a:cs typeface="Calibri"/>
              <a:sym typeface="Calibri"/>
            </a:endParaRPr>
          </a:p>
        </p:txBody>
      </p:sp>
      <p:cxnSp>
        <p:nvCxnSpPr>
          <p:cNvPr id="456" name="Google Shape;456;p32"/>
          <p:cNvCxnSpPr>
            <a:stCxn id="450" idx="2"/>
          </p:cNvCxnSpPr>
          <p:nvPr/>
        </p:nvCxnSpPr>
        <p:spPr>
          <a:xfrm>
            <a:off x="2634865" y="3097122"/>
            <a:ext cx="671100" cy="398400"/>
          </a:xfrm>
          <a:prstGeom prst="straightConnector1">
            <a:avLst/>
          </a:prstGeom>
          <a:noFill/>
          <a:ln cap="flat" cmpd="sng" w="9525">
            <a:solidFill>
              <a:srgbClr val="C00000"/>
            </a:solidFill>
            <a:prstDash val="solid"/>
            <a:miter lim="800000"/>
            <a:headEnd len="sm" w="sm" type="none"/>
            <a:tailEnd len="sm" w="sm" type="none"/>
          </a:ln>
        </p:spPr>
      </p:cxnSp>
      <p:cxnSp>
        <p:nvCxnSpPr>
          <p:cNvPr id="457" name="Google Shape;457;p32"/>
          <p:cNvCxnSpPr>
            <a:stCxn id="455" idx="2"/>
          </p:cNvCxnSpPr>
          <p:nvPr/>
        </p:nvCxnSpPr>
        <p:spPr>
          <a:xfrm flipH="1">
            <a:off x="4563246" y="3118311"/>
            <a:ext cx="871500" cy="384600"/>
          </a:xfrm>
          <a:prstGeom prst="straightConnector1">
            <a:avLst/>
          </a:prstGeom>
          <a:noFill/>
          <a:ln cap="flat" cmpd="sng" w="9525">
            <a:solidFill>
              <a:srgbClr val="C00000"/>
            </a:solidFill>
            <a:prstDash val="solid"/>
            <a:miter lim="800000"/>
            <a:headEnd len="sm" w="sm" type="none"/>
            <a:tailEnd len="sm" w="sm" type="none"/>
          </a:ln>
        </p:spPr>
      </p:cxnSp>
      <p:cxnSp>
        <p:nvCxnSpPr>
          <p:cNvPr id="458" name="Google Shape;458;p32"/>
          <p:cNvCxnSpPr>
            <a:stCxn id="454" idx="1"/>
          </p:cNvCxnSpPr>
          <p:nvPr/>
        </p:nvCxnSpPr>
        <p:spPr>
          <a:xfrm flipH="1">
            <a:off x="5411961" y="3680206"/>
            <a:ext cx="457800" cy="262500"/>
          </a:xfrm>
          <a:prstGeom prst="straightConnector1">
            <a:avLst/>
          </a:prstGeom>
          <a:noFill/>
          <a:ln cap="flat" cmpd="sng" w="9525">
            <a:solidFill>
              <a:srgbClr val="C00000"/>
            </a:solidFill>
            <a:prstDash val="solid"/>
            <a:miter lim="800000"/>
            <a:headEnd len="sm" w="sm" type="none"/>
            <a:tailEnd len="sm" w="sm" type="none"/>
          </a:ln>
        </p:spPr>
      </p:cxnSp>
      <p:cxnSp>
        <p:nvCxnSpPr>
          <p:cNvPr id="459" name="Google Shape;459;p32"/>
          <p:cNvCxnSpPr>
            <a:stCxn id="453" idx="1"/>
          </p:cNvCxnSpPr>
          <p:nvPr/>
        </p:nvCxnSpPr>
        <p:spPr>
          <a:xfrm rot="10800000">
            <a:off x="5359481" y="4359051"/>
            <a:ext cx="944400" cy="184800"/>
          </a:xfrm>
          <a:prstGeom prst="straightConnector1">
            <a:avLst/>
          </a:prstGeom>
          <a:noFill/>
          <a:ln cap="flat" cmpd="sng" w="9525">
            <a:solidFill>
              <a:srgbClr val="C00000"/>
            </a:solidFill>
            <a:prstDash val="solid"/>
            <a:miter lim="800000"/>
            <a:headEnd len="sm" w="sm" type="none"/>
            <a:tailEnd len="sm" w="sm" type="none"/>
          </a:ln>
        </p:spPr>
      </p:cxnSp>
      <p:cxnSp>
        <p:nvCxnSpPr>
          <p:cNvPr id="460" name="Google Shape;460;p32"/>
          <p:cNvCxnSpPr>
            <a:stCxn id="449" idx="3"/>
          </p:cNvCxnSpPr>
          <p:nvPr/>
        </p:nvCxnSpPr>
        <p:spPr>
          <a:xfrm>
            <a:off x="2124810" y="3642472"/>
            <a:ext cx="435300" cy="184800"/>
          </a:xfrm>
          <a:prstGeom prst="straightConnector1">
            <a:avLst/>
          </a:prstGeom>
          <a:noFill/>
          <a:ln cap="flat" cmpd="sng" w="9525">
            <a:solidFill>
              <a:srgbClr val="C00000"/>
            </a:solidFill>
            <a:prstDash val="solid"/>
            <a:miter lim="800000"/>
            <a:headEnd len="sm" w="sm" type="none"/>
            <a:tailEnd len="sm" w="sm" type="none"/>
          </a:ln>
        </p:spPr>
      </p:cxnSp>
      <p:cxnSp>
        <p:nvCxnSpPr>
          <p:cNvPr id="461" name="Google Shape;461;p32"/>
          <p:cNvCxnSpPr>
            <a:stCxn id="448" idx="3"/>
          </p:cNvCxnSpPr>
          <p:nvPr/>
        </p:nvCxnSpPr>
        <p:spPr>
          <a:xfrm flipH="1" rot="10800000">
            <a:off x="1934307" y="4443475"/>
            <a:ext cx="625800" cy="184800"/>
          </a:xfrm>
          <a:prstGeom prst="straightConnector1">
            <a:avLst/>
          </a:prstGeom>
          <a:noFill/>
          <a:ln cap="flat" cmpd="sng" w="9525">
            <a:solidFill>
              <a:srgbClr val="C00000"/>
            </a:solidFill>
            <a:prstDash val="solid"/>
            <a:miter lim="800000"/>
            <a:headEnd len="sm" w="sm" type="none"/>
            <a:tailEnd len="sm" w="sm" type="none"/>
          </a:ln>
        </p:spPr>
      </p:cxnSp>
      <p:cxnSp>
        <p:nvCxnSpPr>
          <p:cNvPr id="462" name="Google Shape;462;p32"/>
          <p:cNvCxnSpPr>
            <a:stCxn id="451" idx="0"/>
          </p:cNvCxnSpPr>
          <p:nvPr/>
        </p:nvCxnSpPr>
        <p:spPr>
          <a:xfrm flipH="1" rot="10800000">
            <a:off x="2490627" y="4727830"/>
            <a:ext cx="815400" cy="495000"/>
          </a:xfrm>
          <a:prstGeom prst="straightConnector1">
            <a:avLst/>
          </a:prstGeom>
          <a:noFill/>
          <a:ln cap="flat" cmpd="sng" w="9525">
            <a:solidFill>
              <a:srgbClr val="C00000"/>
            </a:solidFill>
            <a:prstDash val="solid"/>
            <a:miter lim="800000"/>
            <a:headEnd len="sm" w="sm" type="none"/>
            <a:tailEnd len="sm" w="sm" type="none"/>
          </a:ln>
        </p:spPr>
      </p:cxnSp>
      <p:cxnSp>
        <p:nvCxnSpPr>
          <p:cNvPr id="463" name="Google Shape;463;p32"/>
          <p:cNvCxnSpPr>
            <a:stCxn id="452" idx="0"/>
          </p:cNvCxnSpPr>
          <p:nvPr/>
        </p:nvCxnSpPr>
        <p:spPr>
          <a:xfrm rot="10800000">
            <a:off x="4563280" y="4766830"/>
            <a:ext cx="946200" cy="456000"/>
          </a:xfrm>
          <a:prstGeom prst="straightConnector1">
            <a:avLst/>
          </a:prstGeom>
          <a:noFill/>
          <a:ln cap="flat" cmpd="sng" w="9525">
            <a:solidFill>
              <a:srgbClr val="C00000"/>
            </a:solidFill>
            <a:prstDash val="solid"/>
            <a:miter lim="800000"/>
            <a:headEnd len="sm" w="sm" type="none"/>
            <a:tailEnd len="sm" w="sm" type="none"/>
          </a:ln>
        </p:spPr>
      </p:cxnSp>
      <p:sp>
        <p:nvSpPr>
          <p:cNvPr id="464" name="Google Shape;464;p32"/>
          <p:cNvSpPr/>
          <p:nvPr/>
        </p:nvSpPr>
        <p:spPr>
          <a:xfrm>
            <a:off x="7892430" y="3942611"/>
            <a:ext cx="3086100" cy="1354015"/>
          </a:xfrm>
          <a:prstGeom prst="ellipse">
            <a:avLst/>
          </a:prstGeom>
          <a:solidFill>
            <a:srgbClr val="FAB7B0"/>
          </a:solidFill>
          <a:ln cap="flat" cmpd="sng" w="190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32"/>
          <p:cNvSpPr txBox="1"/>
          <p:nvPr/>
        </p:nvSpPr>
        <p:spPr>
          <a:xfrm>
            <a:off x="8092475" y="4119419"/>
            <a:ext cx="265657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2400">
                <a:solidFill>
                  <a:schemeClr val="dk1"/>
                </a:solidFill>
                <a:latin typeface="Calibri"/>
                <a:ea typeface="Calibri"/>
                <a:cs typeface="Calibri"/>
                <a:sym typeface="Calibri"/>
              </a:rPr>
              <a:t>Instituciones de educación superior</a:t>
            </a:r>
            <a:r>
              <a:rPr lang="es-ES"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466" name="Google Shape;466;p32"/>
          <p:cNvSpPr txBox="1"/>
          <p:nvPr/>
        </p:nvSpPr>
        <p:spPr>
          <a:xfrm>
            <a:off x="7611076" y="2367210"/>
            <a:ext cx="3648807" cy="92333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Calibri"/>
                <a:ea typeface="Calibri"/>
                <a:cs typeface="Calibri"/>
                <a:sym typeface="Calibri"/>
              </a:rPr>
              <a:t>EL </a:t>
            </a:r>
            <a:r>
              <a:rPr b="1" lang="es-ES" sz="1800">
                <a:solidFill>
                  <a:srgbClr val="FF0000"/>
                </a:solidFill>
                <a:latin typeface="Calibri"/>
                <a:ea typeface="Calibri"/>
                <a:cs typeface="Calibri"/>
                <a:sym typeface="Calibri"/>
              </a:rPr>
              <a:t>ESTUDIANTE</a:t>
            </a:r>
            <a:r>
              <a:rPr b="1" lang="es-ES" sz="1800">
                <a:solidFill>
                  <a:schemeClr val="dk1"/>
                </a:solidFill>
                <a:latin typeface="Calibri"/>
                <a:ea typeface="Calibri"/>
                <a:cs typeface="Calibri"/>
                <a:sym typeface="Calibri"/>
              </a:rPr>
              <a:t> ES RESPONSABLE DE </a:t>
            </a:r>
            <a:r>
              <a:rPr b="1" lang="es-ES" sz="1800">
                <a:solidFill>
                  <a:srgbClr val="FF0000"/>
                </a:solidFill>
                <a:latin typeface="Calibri"/>
                <a:ea typeface="Calibri"/>
                <a:cs typeface="Calibri"/>
                <a:sym typeface="Calibri"/>
              </a:rPr>
              <a:t>BUSCAR UNA OFERTA </a:t>
            </a:r>
            <a:r>
              <a:rPr b="1" lang="es-ES" sz="1800">
                <a:solidFill>
                  <a:schemeClr val="dk1"/>
                </a:solidFill>
                <a:latin typeface="Calibri"/>
                <a:ea typeface="Calibri"/>
                <a:cs typeface="Calibri"/>
                <a:sym typeface="Calibri"/>
              </a:rPr>
              <a:t>Y LLEGAR A </a:t>
            </a:r>
            <a:r>
              <a:rPr b="1" lang="es-ES" sz="1800">
                <a:solidFill>
                  <a:srgbClr val="FF0000"/>
                </a:solidFill>
                <a:latin typeface="Calibri"/>
                <a:ea typeface="Calibri"/>
                <a:cs typeface="Calibri"/>
                <a:sym typeface="Calibri"/>
              </a:rPr>
              <a:t>UN ACUERDO </a:t>
            </a:r>
            <a:r>
              <a:rPr b="1" lang="es-ES" sz="1800">
                <a:solidFill>
                  <a:schemeClr val="dk1"/>
                </a:solidFill>
                <a:latin typeface="Calibri"/>
                <a:ea typeface="Calibri"/>
                <a:cs typeface="Calibri"/>
                <a:sym typeface="Calibri"/>
              </a:rPr>
              <a:t>CON LA ENTIDAD</a:t>
            </a:r>
            <a:endParaRPr b="1"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descr="14.png" id="471" name="Google Shape;471;p33"/>
          <p:cNvPicPr preferRelativeResize="0"/>
          <p:nvPr/>
        </p:nvPicPr>
        <p:blipFill rotWithShape="1">
          <a:blip r:embed="rId3">
            <a:alphaModFix/>
          </a:blip>
          <a:srcRect b="9271" l="4279" r="63821" t="18817"/>
          <a:stretch/>
        </p:blipFill>
        <p:spPr>
          <a:xfrm>
            <a:off x="452120" y="2110269"/>
            <a:ext cx="2514600" cy="3224048"/>
          </a:xfrm>
          <a:prstGeom prst="rect">
            <a:avLst/>
          </a:prstGeom>
          <a:noFill/>
          <a:ln>
            <a:noFill/>
          </a:ln>
        </p:spPr>
      </p:pic>
      <p:pic>
        <p:nvPicPr>
          <p:cNvPr descr="Resultado de imagen de erasmus" id="472" name="Google Shape;472;p33"/>
          <p:cNvPicPr preferRelativeResize="0"/>
          <p:nvPr/>
        </p:nvPicPr>
        <p:blipFill rotWithShape="1">
          <a:blip r:embed="rId4">
            <a:alphaModFix/>
          </a:blip>
          <a:srcRect b="0" l="0" r="0" t="0"/>
          <a:stretch/>
        </p:blipFill>
        <p:spPr>
          <a:xfrm>
            <a:off x="2412609" y="1422485"/>
            <a:ext cx="6751711" cy="2624928"/>
          </a:xfrm>
          <a:prstGeom prst="rect">
            <a:avLst/>
          </a:prstGeom>
          <a:noFill/>
          <a:ln>
            <a:noFill/>
          </a:ln>
        </p:spPr>
      </p:pic>
      <p:pic>
        <p:nvPicPr>
          <p:cNvPr descr="TASSEP | Facultad de Ciencias Químicas" id="473" name="Google Shape;473;p33"/>
          <p:cNvPicPr preferRelativeResize="0"/>
          <p:nvPr/>
        </p:nvPicPr>
        <p:blipFill rotWithShape="1">
          <a:blip r:embed="rId5">
            <a:alphaModFix/>
          </a:blip>
          <a:srcRect b="0" l="0" r="0" t="0"/>
          <a:stretch/>
        </p:blipFill>
        <p:spPr>
          <a:xfrm>
            <a:off x="3001299" y="4351646"/>
            <a:ext cx="2505075" cy="1257300"/>
          </a:xfrm>
          <a:prstGeom prst="rect">
            <a:avLst/>
          </a:prstGeom>
          <a:noFill/>
          <a:ln>
            <a:noFill/>
          </a:ln>
        </p:spPr>
      </p:pic>
      <p:pic>
        <p:nvPicPr>
          <p:cNvPr descr="SICUE 2021-22 | Universidad Complutense de Madrid" id="474" name="Google Shape;474;p33"/>
          <p:cNvPicPr preferRelativeResize="0"/>
          <p:nvPr/>
        </p:nvPicPr>
        <p:blipFill rotWithShape="1">
          <a:blip r:embed="rId6">
            <a:alphaModFix/>
          </a:blip>
          <a:srcRect b="0" l="0" r="0" t="0"/>
          <a:stretch/>
        </p:blipFill>
        <p:spPr>
          <a:xfrm>
            <a:off x="5432425" y="4371038"/>
            <a:ext cx="3259455" cy="1838216"/>
          </a:xfrm>
          <a:prstGeom prst="rect">
            <a:avLst/>
          </a:prstGeom>
          <a:noFill/>
          <a:ln>
            <a:noFill/>
          </a:ln>
        </p:spPr>
      </p:pic>
      <p:pic>
        <p:nvPicPr>
          <p:cNvPr descr="6.png" id="475" name="Google Shape;475;p33"/>
          <p:cNvPicPr preferRelativeResize="0"/>
          <p:nvPr/>
        </p:nvPicPr>
        <p:blipFill rotWithShape="1">
          <a:blip r:embed="rId7">
            <a:alphaModFix/>
          </a:blip>
          <a:srcRect b="8567" l="4179" r="64220" t="18642"/>
          <a:stretch/>
        </p:blipFill>
        <p:spPr>
          <a:xfrm>
            <a:off x="9325553" y="2581719"/>
            <a:ext cx="2866447" cy="3755408"/>
          </a:xfrm>
          <a:prstGeom prst="rect">
            <a:avLst/>
          </a:prstGeom>
          <a:noFill/>
          <a:ln>
            <a:noFill/>
          </a:ln>
        </p:spPr>
      </p:pic>
      <p:sp>
        <p:nvSpPr>
          <p:cNvPr id="476" name="Google Shape;476;p33"/>
          <p:cNvSpPr txBox="1"/>
          <p:nvPr/>
        </p:nvSpPr>
        <p:spPr>
          <a:xfrm>
            <a:off x="1627853" y="920321"/>
            <a:ext cx="10273141" cy="140564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4267">
                <a:solidFill>
                  <a:srgbClr val="002060"/>
                </a:solidFill>
                <a:latin typeface="Calibri"/>
                <a:ea typeface="Calibri"/>
                <a:cs typeface="Calibri"/>
                <a:sym typeface="Calibri"/>
              </a:rPr>
              <a:t>Da el paso y </a:t>
            </a:r>
            <a:endParaRPr/>
          </a:p>
          <a:p>
            <a:pPr indent="0" lvl="0" marL="0" marR="0" rtl="0" algn="r">
              <a:spcBef>
                <a:spcPts val="0"/>
              </a:spcBef>
              <a:spcAft>
                <a:spcPts val="0"/>
              </a:spcAft>
              <a:buNone/>
            </a:pPr>
            <a:r>
              <a:rPr b="1" lang="es-ES" sz="4267">
                <a:solidFill>
                  <a:srgbClr val="002060"/>
                </a:solidFill>
                <a:latin typeface="Calibri"/>
                <a:ea typeface="Calibri"/>
                <a:cs typeface="Calibri"/>
                <a:sym typeface="Calibri"/>
              </a:rPr>
              <a:t>¡vive tu aventura!</a:t>
            </a:r>
            <a:endParaRPr b="1" sz="4267">
              <a:solidFill>
                <a:srgbClr val="00206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Convocatorias</a:t>
            </a:r>
            <a:endParaRPr b="1" sz="4267">
              <a:solidFill>
                <a:srgbClr val="7F7F7F"/>
              </a:solidFill>
              <a:latin typeface="Calibri"/>
              <a:ea typeface="Calibri"/>
              <a:cs typeface="Calibri"/>
              <a:sym typeface="Calibri"/>
            </a:endParaRPr>
          </a:p>
        </p:txBody>
      </p:sp>
      <p:sp>
        <p:nvSpPr>
          <p:cNvPr id="116" name="Google Shape;116;p4"/>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117" name="Google Shape;117;p4"/>
          <p:cNvSpPr/>
          <p:nvPr/>
        </p:nvSpPr>
        <p:spPr>
          <a:xfrm>
            <a:off x="2391508" y="3186897"/>
            <a:ext cx="3086100" cy="1354015"/>
          </a:xfrm>
          <a:prstGeom prst="ellipse">
            <a:avLst/>
          </a:prstGeom>
          <a:solidFill>
            <a:srgbClr val="FAB7B0"/>
          </a:solidFill>
          <a:ln cap="flat" cmpd="sng" w="190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4"/>
          <p:cNvSpPr txBox="1"/>
          <p:nvPr/>
        </p:nvSpPr>
        <p:spPr>
          <a:xfrm>
            <a:off x="2725616" y="3571516"/>
            <a:ext cx="241788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chemeClr val="dk1"/>
                </a:solidFill>
                <a:latin typeface="Calibri"/>
                <a:ea typeface="Calibri"/>
                <a:cs typeface="Calibri"/>
                <a:sym typeface="Calibri"/>
              </a:rPr>
              <a:t>Convocatoria</a:t>
            </a:r>
            <a:endParaRPr sz="3200">
              <a:solidFill>
                <a:schemeClr val="dk1"/>
              </a:solidFill>
              <a:latin typeface="Calibri"/>
              <a:ea typeface="Calibri"/>
              <a:cs typeface="Calibri"/>
              <a:sym typeface="Calibri"/>
            </a:endParaRPr>
          </a:p>
        </p:txBody>
      </p:sp>
      <p:sp>
        <p:nvSpPr>
          <p:cNvPr id="119" name="Google Shape;119;p4"/>
          <p:cNvSpPr txBox="1"/>
          <p:nvPr/>
        </p:nvSpPr>
        <p:spPr>
          <a:xfrm>
            <a:off x="764931" y="4172700"/>
            <a:ext cx="1169376"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requisitos</a:t>
            </a:r>
            <a:endParaRPr sz="1800">
              <a:solidFill>
                <a:schemeClr val="dk1"/>
              </a:solidFill>
              <a:latin typeface="Calibri"/>
              <a:ea typeface="Calibri"/>
              <a:cs typeface="Calibri"/>
              <a:sym typeface="Calibri"/>
            </a:endParaRPr>
          </a:p>
        </p:txBody>
      </p:sp>
      <p:sp>
        <p:nvSpPr>
          <p:cNvPr id="120" name="Google Shape;120;p4"/>
          <p:cNvSpPr txBox="1"/>
          <p:nvPr/>
        </p:nvSpPr>
        <p:spPr>
          <a:xfrm>
            <a:off x="764931" y="3186897"/>
            <a:ext cx="1359879"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financiación</a:t>
            </a:r>
            <a:endParaRPr sz="1800">
              <a:solidFill>
                <a:schemeClr val="dk1"/>
              </a:solidFill>
              <a:latin typeface="Calibri"/>
              <a:ea typeface="Calibri"/>
              <a:cs typeface="Calibri"/>
              <a:sym typeface="Calibri"/>
            </a:endParaRPr>
          </a:p>
        </p:txBody>
      </p:sp>
      <p:sp>
        <p:nvSpPr>
          <p:cNvPr id="121" name="Google Shape;121;p4"/>
          <p:cNvSpPr txBox="1"/>
          <p:nvPr/>
        </p:nvSpPr>
        <p:spPr>
          <a:xfrm>
            <a:off x="1576959" y="2456881"/>
            <a:ext cx="2365131"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duración de la estancia</a:t>
            </a:r>
            <a:endParaRPr sz="1800">
              <a:solidFill>
                <a:schemeClr val="dk1"/>
              </a:solidFill>
              <a:latin typeface="Calibri"/>
              <a:ea typeface="Calibri"/>
              <a:cs typeface="Calibri"/>
              <a:sym typeface="Calibri"/>
            </a:endParaRPr>
          </a:p>
        </p:txBody>
      </p:sp>
      <p:sp>
        <p:nvSpPr>
          <p:cNvPr id="122" name="Google Shape;122;p4"/>
          <p:cNvSpPr txBox="1"/>
          <p:nvPr/>
        </p:nvSpPr>
        <p:spPr>
          <a:xfrm>
            <a:off x="1576959" y="4925531"/>
            <a:ext cx="1966341"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listado de destinos</a:t>
            </a:r>
            <a:endParaRPr sz="1800">
              <a:solidFill>
                <a:schemeClr val="dk1"/>
              </a:solidFill>
              <a:latin typeface="Calibri"/>
              <a:ea typeface="Calibri"/>
              <a:cs typeface="Calibri"/>
              <a:sym typeface="Calibri"/>
            </a:endParaRPr>
          </a:p>
        </p:txBody>
      </p:sp>
      <p:sp>
        <p:nvSpPr>
          <p:cNvPr id="123" name="Google Shape;123;p4"/>
          <p:cNvSpPr txBox="1"/>
          <p:nvPr/>
        </p:nvSpPr>
        <p:spPr>
          <a:xfrm>
            <a:off x="4042262" y="4951921"/>
            <a:ext cx="2039816"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requisito de idioma</a:t>
            </a:r>
            <a:endParaRPr sz="1800">
              <a:solidFill>
                <a:schemeClr val="dk1"/>
              </a:solidFill>
              <a:latin typeface="Calibri"/>
              <a:ea typeface="Calibri"/>
              <a:cs typeface="Calibri"/>
              <a:sym typeface="Calibri"/>
            </a:endParaRPr>
          </a:p>
        </p:txBody>
      </p:sp>
      <p:sp>
        <p:nvSpPr>
          <p:cNvPr id="124" name="Google Shape;124;p4"/>
          <p:cNvSpPr txBox="1"/>
          <p:nvPr/>
        </p:nvSpPr>
        <p:spPr>
          <a:xfrm>
            <a:off x="5811716" y="4127621"/>
            <a:ext cx="1004968"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solicitud</a:t>
            </a:r>
            <a:endParaRPr sz="1800">
              <a:solidFill>
                <a:schemeClr val="dk1"/>
              </a:solidFill>
              <a:latin typeface="Calibri"/>
              <a:ea typeface="Calibri"/>
              <a:cs typeface="Calibri"/>
              <a:sym typeface="Calibri"/>
            </a:endParaRPr>
          </a:p>
        </p:txBody>
      </p:sp>
      <p:sp>
        <p:nvSpPr>
          <p:cNvPr id="125" name="Google Shape;125;p4"/>
          <p:cNvSpPr txBox="1"/>
          <p:nvPr/>
        </p:nvSpPr>
        <p:spPr>
          <a:xfrm>
            <a:off x="5869761" y="3224631"/>
            <a:ext cx="946923"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proceso</a:t>
            </a:r>
            <a:endParaRPr sz="1800">
              <a:solidFill>
                <a:schemeClr val="dk1"/>
              </a:solidFill>
              <a:latin typeface="Calibri"/>
              <a:ea typeface="Calibri"/>
              <a:cs typeface="Calibri"/>
              <a:sym typeface="Calibri"/>
            </a:endParaRPr>
          </a:p>
        </p:txBody>
      </p:sp>
      <p:sp>
        <p:nvSpPr>
          <p:cNvPr id="126" name="Google Shape;126;p4"/>
          <p:cNvSpPr txBox="1"/>
          <p:nvPr/>
        </p:nvSpPr>
        <p:spPr>
          <a:xfrm>
            <a:off x="4451106" y="2478070"/>
            <a:ext cx="1630972"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documentación</a:t>
            </a:r>
            <a:endParaRPr sz="1800">
              <a:solidFill>
                <a:schemeClr val="dk1"/>
              </a:solidFill>
              <a:latin typeface="Calibri"/>
              <a:ea typeface="Calibri"/>
              <a:cs typeface="Calibri"/>
              <a:sym typeface="Calibri"/>
            </a:endParaRPr>
          </a:p>
        </p:txBody>
      </p:sp>
      <p:cxnSp>
        <p:nvCxnSpPr>
          <p:cNvPr id="127" name="Google Shape;127;p4"/>
          <p:cNvCxnSpPr>
            <a:stCxn id="121" idx="2"/>
          </p:cNvCxnSpPr>
          <p:nvPr/>
        </p:nvCxnSpPr>
        <p:spPr>
          <a:xfrm>
            <a:off x="2759525" y="2826213"/>
            <a:ext cx="546300" cy="398400"/>
          </a:xfrm>
          <a:prstGeom prst="straightConnector1">
            <a:avLst/>
          </a:prstGeom>
          <a:noFill/>
          <a:ln cap="flat" cmpd="sng" w="9525">
            <a:solidFill>
              <a:srgbClr val="C00000"/>
            </a:solidFill>
            <a:prstDash val="solid"/>
            <a:miter lim="800000"/>
            <a:headEnd len="sm" w="sm" type="none"/>
            <a:tailEnd len="sm" w="sm" type="none"/>
          </a:ln>
        </p:spPr>
      </p:cxnSp>
      <p:cxnSp>
        <p:nvCxnSpPr>
          <p:cNvPr id="128" name="Google Shape;128;p4"/>
          <p:cNvCxnSpPr>
            <a:stCxn id="126" idx="2"/>
          </p:cNvCxnSpPr>
          <p:nvPr/>
        </p:nvCxnSpPr>
        <p:spPr>
          <a:xfrm flipH="1">
            <a:off x="4563092" y="2847402"/>
            <a:ext cx="703500" cy="384600"/>
          </a:xfrm>
          <a:prstGeom prst="straightConnector1">
            <a:avLst/>
          </a:prstGeom>
          <a:noFill/>
          <a:ln cap="flat" cmpd="sng" w="9525">
            <a:solidFill>
              <a:srgbClr val="C00000"/>
            </a:solidFill>
            <a:prstDash val="solid"/>
            <a:miter lim="800000"/>
            <a:headEnd len="sm" w="sm" type="none"/>
            <a:tailEnd len="sm" w="sm" type="none"/>
          </a:ln>
        </p:spPr>
      </p:cxnSp>
      <p:cxnSp>
        <p:nvCxnSpPr>
          <p:cNvPr id="129" name="Google Shape;129;p4"/>
          <p:cNvCxnSpPr>
            <a:stCxn id="125" idx="1"/>
          </p:cNvCxnSpPr>
          <p:nvPr/>
        </p:nvCxnSpPr>
        <p:spPr>
          <a:xfrm flipH="1">
            <a:off x="5411961" y="3409297"/>
            <a:ext cx="457800" cy="262500"/>
          </a:xfrm>
          <a:prstGeom prst="straightConnector1">
            <a:avLst/>
          </a:prstGeom>
          <a:noFill/>
          <a:ln cap="flat" cmpd="sng" w="9525">
            <a:solidFill>
              <a:srgbClr val="C00000"/>
            </a:solidFill>
            <a:prstDash val="solid"/>
            <a:miter lim="800000"/>
            <a:headEnd len="sm" w="sm" type="none"/>
            <a:tailEnd len="sm" w="sm" type="none"/>
          </a:ln>
        </p:spPr>
      </p:cxnSp>
      <p:cxnSp>
        <p:nvCxnSpPr>
          <p:cNvPr id="130" name="Google Shape;130;p4"/>
          <p:cNvCxnSpPr>
            <a:stCxn id="124" idx="1"/>
          </p:cNvCxnSpPr>
          <p:nvPr/>
        </p:nvCxnSpPr>
        <p:spPr>
          <a:xfrm rot="10800000">
            <a:off x="5345816" y="4156287"/>
            <a:ext cx="465900" cy="156000"/>
          </a:xfrm>
          <a:prstGeom prst="straightConnector1">
            <a:avLst/>
          </a:prstGeom>
          <a:noFill/>
          <a:ln cap="flat" cmpd="sng" w="9525">
            <a:solidFill>
              <a:srgbClr val="C00000"/>
            </a:solidFill>
            <a:prstDash val="solid"/>
            <a:miter lim="800000"/>
            <a:headEnd len="sm" w="sm" type="none"/>
            <a:tailEnd len="sm" w="sm" type="none"/>
          </a:ln>
        </p:spPr>
      </p:cxnSp>
      <p:cxnSp>
        <p:nvCxnSpPr>
          <p:cNvPr id="131" name="Google Shape;131;p4"/>
          <p:cNvCxnSpPr>
            <a:stCxn id="120" idx="3"/>
          </p:cNvCxnSpPr>
          <p:nvPr/>
        </p:nvCxnSpPr>
        <p:spPr>
          <a:xfrm>
            <a:off x="2124810" y="3371563"/>
            <a:ext cx="435300" cy="184800"/>
          </a:xfrm>
          <a:prstGeom prst="straightConnector1">
            <a:avLst/>
          </a:prstGeom>
          <a:noFill/>
          <a:ln cap="flat" cmpd="sng" w="9525">
            <a:solidFill>
              <a:srgbClr val="C00000"/>
            </a:solidFill>
            <a:prstDash val="solid"/>
            <a:miter lim="800000"/>
            <a:headEnd len="sm" w="sm" type="none"/>
            <a:tailEnd len="sm" w="sm" type="none"/>
          </a:ln>
        </p:spPr>
      </p:cxnSp>
      <p:cxnSp>
        <p:nvCxnSpPr>
          <p:cNvPr id="132" name="Google Shape;132;p4"/>
          <p:cNvCxnSpPr>
            <a:stCxn id="119" idx="3"/>
          </p:cNvCxnSpPr>
          <p:nvPr/>
        </p:nvCxnSpPr>
        <p:spPr>
          <a:xfrm flipH="1" rot="10800000">
            <a:off x="1934307" y="4172566"/>
            <a:ext cx="625800" cy="184800"/>
          </a:xfrm>
          <a:prstGeom prst="straightConnector1">
            <a:avLst/>
          </a:prstGeom>
          <a:noFill/>
          <a:ln cap="flat" cmpd="sng" w="9525">
            <a:solidFill>
              <a:srgbClr val="C00000"/>
            </a:solidFill>
            <a:prstDash val="solid"/>
            <a:miter lim="800000"/>
            <a:headEnd len="sm" w="sm" type="none"/>
            <a:tailEnd len="sm" w="sm" type="none"/>
          </a:ln>
        </p:spPr>
      </p:cxnSp>
      <p:cxnSp>
        <p:nvCxnSpPr>
          <p:cNvPr id="133" name="Google Shape;133;p4"/>
          <p:cNvCxnSpPr>
            <a:stCxn id="122" idx="0"/>
          </p:cNvCxnSpPr>
          <p:nvPr/>
        </p:nvCxnSpPr>
        <p:spPr>
          <a:xfrm flipH="1" rot="10800000">
            <a:off x="2560130" y="4496831"/>
            <a:ext cx="745800" cy="428700"/>
          </a:xfrm>
          <a:prstGeom prst="straightConnector1">
            <a:avLst/>
          </a:prstGeom>
          <a:noFill/>
          <a:ln cap="flat" cmpd="sng" w="9525">
            <a:solidFill>
              <a:srgbClr val="C00000"/>
            </a:solidFill>
            <a:prstDash val="solid"/>
            <a:miter lim="800000"/>
            <a:headEnd len="sm" w="sm" type="none"/>
            <a:tailEnd len="sm" w="sm" type="none"/>
          </a:ln>
        </p:spPr>
      </p:cxnSp>
      <p:cxnSp>
        <p:nvCxnSpPr>
          <p:cNvPr id="134" name="Google Shape;134;p4"/>
          <p:cNvCxnSpPr>
            <a:stCxn id="123" idx="0"/>
          </p:cNvCxnSpPr>
          <p:nvPr/>
        </p:nvCxnSpPr>
        <p:spPr>
          <a:xfrm rot="10800000">
            <a:off x="4563270" y="4495921"/>
            <a:ext cx="498900" cy="456000"/>
          </a:xfrm>
          <a:prstGeom prst="straightConnector1">
            <a:avLst/>
          </a:prstGeom>
          <a:noFill/>
          <a:ln cap="flat" cmpd="sng" w="9525">
            <a:solidFill>
              <a:srgbClr val="C00000"/>
            </a:solidFill>
            <a:prstDash val="solid"/>
            <a:miter lim="800000"/>
            <a:headEnd len="sm" w="sm" type="none"/>
            <a:tailEnd len="sm" w="sm" type="none"/>
          </a:ln>
        </p:spPr>
      </p:cxnSp>
      <p:sp>
        <p:nvSpPr>
          <p:cNvPr id="135" name="Google Shape;135;p4"/>
          <p:cNvSpPr txBox="1"/>
          <p:nvPr/>
        </p:nvSpPr>
        <p:spPr>
          <a:xfrm>
            <a:off x="7617283" y="1713729"/>
            <a:ext cx="388620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¿Dónde encontrarlas?</a:t>
            </a:r>
            <a:endParaRPr sz="3200">
              <a:solidFill>
                <a:srgbClr val="C00000"/>
              </a:solidFill>
              <a:latin typeface="Calibri"/>
              <a:ea typeface="Calibri"/>
              <a:cs typeface="Calibri"/>
              <a:sym typeface="Calibri"/>
            </a:endParaRPr>
          </a:p>
        </p:txBody>
      </p:sp>
      <p:sp>
        <p:nvSpPr>
          <p:cNvPr id="136" name="Google Shape;136;p4"/>
          <p:cNvSpPr txBox="1"/>
          <p:nvPr/>
        </p:nvSpPr>
        <p:spPr>
          <a:xfrm>
            <a:off x="7730820" y="2453432"/>
            <a:ext cx="3321293"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s-ES" sz="1800">
                <a:solidFill>
                  <a:schemeClr val="dk1"/>
                </a:solidFill>
                <a:latin typeface="Calibri"/>
                <a:ea typeface="Calibri"/>
                <a:cs typeface="Calibri"/>
                <a:sym typeface="Calibri"/>
              </a:rPr>
              <a:t>Movilidad Internacional: </a:t>
            </a:r>
            <a:r>
              <a:rPr lang="es-ES" sz="1800" u="sng">
                <a:solidFill>
                  <a:schemeClr val="dk1"/>
                </a:solidFill>
                <a:latin typeface="Calibri"/>
                <a:ea typeface="Calibri"/>
                <a:cs typeface="Calibri"/>
                <a:sym typeface="Calibri"/>
                <a:hlinkClick r:id="rId3">
                  <a:extLst>
                    <a:ext uri="{A12FA001-AC4F-418D-AE19-62706E023703}">
                      <ahyp:hlinkClr val="tx"/>
                    </a:ext>
                  </a:extLst>
                </a:hlinkClick>
              </a:rPr>
              <a:t>https://www.ucm.es/convocatoria-alumnos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s-ES" sz="1800">
                <a:solidFill>
                  <a:schemeClr val="dk1"/>
                </a:solidFill>
                <a:latin typeface="Calibri"/>
                <a:ea typeface="Calibri"/>
                <a:cs typeface="Calibri"/>
                <a:sym typeface="Calibri"/>
              </a:rPr>
              <a:t>Movilidad Nacional: </a:t>
            </a:r>
            <a:r>
              <a:rPr lang="es-ES" sz="1800" u="sng">
                <a:solidFill>
                  <a:schemeClr val="dk1"/>
                </a:solidFill>
                <a:latin typeface="Calibri"/>
                <a:ea typeface="Calibri"/>
                <a:cs typeface="Calibri"/>
                <a:sym typeface="Calibri"/>
                <a:hlinkClick r:id="rId4">
                  <a:extLst>
                    <a:ext uri="{A12FA001-AC4F-418D-AE19-62706E023703}">
                      <ahyp:hlinkClr val="tx"/>
                    </a:ext>
                  </a:extLst>
                </a:hlinkClick>
              </a:rPr>
              <a:t>https://www.ucm.es/sicue/</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137" name="Google Shape;137;p4"/>
          <p:cNvSpPr txBox="1"/>
          <p:nvPr/>
        </p:nvSpPr>
        <p:spPr>
          <a:xfrm>
            <a:off x="7912162" y="4833198"/>
            <a:ext cx="3438708" cy="92333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Calibri"/>
                <a:ea typeface="Calibri"/>
                <a:cs typeface="Calibri"/>
                <a:sym typeface="Calibri"/>
              </a:rPr>
              <a:t>ES MUY IMPORTANTE </a:t>
            </a:r>
            <a:r>
              <a:rPr b="1" lang="es-ES" sz="1800">
                <a:solidFill>
                  <a:srgbClr val="FF0000"/>
                </a:solidFill>
                <a:latin typeface="Calibri"/>
                <a:ea typeface="Calibri"/>
                <a:cs typeface="Calibri"/>
                <a:sym typeface="Calibri"/>
              </a:rPr>
              <a:t>LEER LAS CONVOCATORIAS</a:t>
            </a:r>
            <a:r>
              <a:rPr b="1" lang="es-ES" sz="1800">
                <a:solidFill>
                  <a:schemeClr val="dk1"/>
                </a:solidFill>
                <a:latin typeface="Calibri"/>
                <a:ea typeface="Calibri"/>
                <a:cs typeface="Calibri"/>
                <a:sym typeface="Calibri"/>
              </a:rPr>
              <a:t>, CONTIENEN TODA LA INFORMACIÓN OFICIAL</a:t>
            </a:r>
            <a:endParaRPr b="1"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Proceso de solicitud</a:t>
            </a:r>
            <a:endParaRPr b="1" sz="4267">
              <a:solidFill>
                <a:srgbClr val="7F7F7F"/>
              </a:solidFill>
              <a:latin typeface="Calibri"/>
              <a:ea typeface="Calibri"/>
              <a:cs typeface="Calibri"/>
              <a:sym typeface="Calibri"/>
            </a:endParaRPr>
          </a:p>
        </p:txBody>
      </p:sp>
      <p:sp>
        <p:nvSpPr>
          <p:cNvPr id="143" name="Google Shape;143;p5"/>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144" name="Google Shape;144;p5"/>
          <p:cNvSpPr txBox="1"/>
          <p:nvPr/>
        </p:nvSpPr>
        <p:spPr>
          <a:xfrm>
            <a:off x="4853353" y="1990721"/>
            <a:ext cx="2066192"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Sale la convocatoria</a:t>
            </a:r>
            <a:endParaRPr sz="1800">
              <a:solidFill>
                <a:schemeClr val="dk1"/>
              </a:solidFill>
              <a:latin typeface="Calibri"/>
              <a:ea typeface="Calibri"/>
              <a:cs typeface="Calibri"/>
              <a:sym typeface="Calibri"/>
            </a:endParaRPr>
          </a:p>
        </p:txBody>
      </p:sp>
      <p:sp>
        <p:nvSpPr>
          <p:cNvPr id="145" name="Google Shape;145;p5"/>
          <p:cNvSpPr txBox="1"/>
          <p:nvPr/>
        </p:nvSpPr>
        <p:spPr>
          <a:xfrm>
            <a:off x="4413738" y="2511907"/>
            <a:ext cx="2945423" cy="646331"/>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Se realiza la solicitud + listado de preferencias de destino</a:t>
            </a:r>
            <a:endParaRPr sz="1800">
              <a:solidFill>
                <a:schemeClr val="dk1"/>
              </a:solidFill>
              <a:latin typeface="Calibri"/>
              <a:ea typeface="Calibri"/>
              <a:cs typeface="Calibri"/>
              <a:sym typeface="Calibri"/>
            </a:endParaRPr>
          </a:p>
        </p:txBody>
      </p:sp>
      <p:sp>
        <p:nvSpPr>
          <p:cNvPr id="146" name="Google Shape;146;p5"/>
          <p:cNvSpPr txBox="1"/>
          <p:nvPr/>
        </p:nvSpPr>
        <p:spPr>
          <a:xfrm>
            <a:off x="4413738" y="3310092"/>
            <a:ext cx="2945423" cy="923330"/>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Listado provisional de plazas asignadas + subsanación de errores</a:t>
            </a:r>
            <a:endParaRPr sz="1800">
              <a:solidFill>
                <a:schemeClr val="dk1"/>
              </a:solidFill>
              <a:latin typeface="Calibri"/>
              <a:ea typeface="Calibri"/>
              <a:cs typeface="Calibri"/>
              <a:sym typeface="Calibri"/>
            </a:endParaRPr>
          </a:p>
        </p:txBody>
      </p:sp>
      <p:sp>
        <p:nvSpPr>
          <p:cNvPr id="147" name="Google Shape;147;p5"/>
          <p:cNvSpPr txBox="1"/>
          <p:nvPr/>
        </p:nvSpPr>
        <p:spPr>
          <a:xfrm>
            <a:off x="4743449" y="4385276"/>
            <a:ext cx="2285999" cy="369332"/>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Aceptación/renuncia </a:t>
            </a:r>
            <a:endParaRPr sz="1800">
              <a:solidFill>
                <a:schemeClr val="dk1"/>
              </a:solidFill>
              <a:latin typeface="Calibri"/>
              <a:ea typeface="Calibri"/>
              <a:cs typeface="Calibri"/>
              <a:sym typeface="Calibri"/>
            </a:endParaRPr>
          </a:p>
        </p:txBody>
      </p:sp>
      <p:sp>
        <p:nvSpPr>
          <p:cNvPr id="148" name="Google Shape;148;p5"/>
          <p:cNvSpPr txBox="1"/>
          <p:nvPr/>
        </p:nvSpPr>
        <p:spPr>
          <a:xfrm>
            <a:off x="4756636" y="4906462"/>
            <a:ext cx="2259623" cy="923330"/>
          </a:xfrm>
          <a:prstGeom prst="rect">
            <a:avLst/>
          </a:prstGeom>
          <a:solidFill>
            <a:srgbClr val="F7908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Firma del </a:t>
            </a:r>
            <a:r>
              <a:rPr i="1" lang="es-ES" sz="1800">
                <a:solidFill>
                  <a:schemeClr val="dk1"/>
                </a:solidFill>
                <a:latin typeface="Calibri"/>
                <a:ea typeface="Calibri"/>
                <a:cs typeface="Calibri"/>
                <a:sym typeface="Calibri"/>
              </a:rPr>
              <a:t>Learning Agreement</a:t>
            </a:r>
            <a:r>
              <a:rPr lang="es-ES" sz="1800">
                <a:solidFill>
                  <a:schemeClr val="dk1"/>
                </a:solidFill>
                <a:latin typeface="Calibri"/>
                <a:ea typeface="Calibri"/>
                <a:cs typeface="Calibri"/>
                <a:sym typeface="Calibri"/>
              </a:rPr>
              <a:t>/Acuerdo Académico </a:t>
            </a:r>
            <a:endParaRPr sz="1800">
              <a:solidFill>
                <a:schemeClr val="dk1"/>
              </a:solidFill>
              <a:latin typeface="Calibri"/>
              <a:ea typeface="Calibri"/>
              <a:cs typeface="Calibri"/>
              <a:sym typeface="Calibri"/>
            </a:endParaRPr>
          </a:p>
        </p:txBody>
      </p:sp>
      <p:sp>
        <p:nvSpPr>
          <p:cNvPr id="149" name="Google Shape;149;p5"/>
          <p:cNvSpPr/>
          <p:nvPr/>
        </p:nvSpPr>
        <p:spPr>
          <a:xfrm>
            <a:off x="5758962" y="2346418"/>
            <a:ext cx="254976" cy="219808"/>
          </a:xfrm>
          <a:prstGeom prst="down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5"/>
          <p:cNvSpPr/>
          <p:nvPr/>
        </p:nvSpPr>
        <p:spPr>
          <a:xfrm>
            <a:off x="5741377" y="3148318"/>
            <a:ext cx="254976" cy="219808"/>
          </a:xfrm>
          <a:prstGeom prst="down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5"/>
          <p:cNvSpPr/>
          <p:nvPr/>
        </p:nvSpPr>
        <p:spPr>
          <a:xfrm>
            <a:off x="5732585" y="4233422"/>
            <a:ext cx="254976" cy="219808"/>
          </a:xfrm>
          <a:prstGeom prst="down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5"/>
          <p:cNvSpPr/>
          <p:nvPr/>
        </p:nvSpPr>
        <p:spPr>
          <a:xfrm>
            <a:off x="5758962" y="4720631"/>
            <a:ext cx="254976" cy="219808"/>
          </a:xfrm>
          <a:prstGeom prst="down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Idiomas</a:t>
            </a:r>
            <a:endParaRPr b="1" sz="4267">
              <a:solidFill>
                <a:srgbClr val="7F7F7F"/>
              </a:solidFill>
              <a:latin typeface="Calibri"/>
              <a:ea typeface="Calibri"/>
              <a:cs typeface="Calibri"/>
              <a:sym typeface="Calibri"/>
            </a:endParaRPr>
          </a:p>
        </p:txBody>
      </p:sp>
      <p:sp>
        <p:nvSpPr>
          <p:cNvPr id="158" name="Google Shape;158;p6"/>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159" name="Google Shape;159;p6"/>
          <p:cNvSpPr txBox="1"/>
          <p:nvPr/>
        </p:nvSpPr>
        <p:spPr>
          <a:xfrm>
            <a:off x="601693" y="1784548"/>
            <a:ext cx="10876085" cy="17235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La mayoría de convocatorias internacionales cuenta con dos requisitos de idioma: </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El requisito que establece la UCM (suele admitir certificados de Idiomas Complutense y los utiliza para asignar plazas en función de los requisitos de la Univ. de destino)</a:t>
            </a:r>
            <a:endParaRP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El que establece la universidad de destino (puede o no admitir certificados de Idiomas Complutense y tener requisitos más estrictos)</a:t>
            </a:r>
            <a:endParaRPr sz="1800">
              <a:solidFill>
                <a:schemeClr val="dk1"/>
              </a:solidFill>
              <a:latin typeface="Calibri"/>
              <a:ea typeface="Calibri"/>
              <a:cs typeface="Calibri"/>
              <a:sym typeface="Calibri"/>
            </a:endParaRPr>
          </a:p>
        </p:txBody>
      </p:sp>
      <p:pic>
        <p:nvPicPr>
          <p:cNvPr id="160" name="Google Shape;160;p6"/>
          <p:cNvPicPr preferRelativeResize="0"/>
          <p:nvPr/>
        </p:nvPicPr>
        <p:blipFill rotWithShape="1">
          <a:blip r:embed="rId3">
            <a:alphaModFix/>
          </a:blip>
          <a:srcRect b="0" l="0" r="0" t="0"/>
          <a:stretch/>
        </p:blipFill>
        <p:spPr>
          <a:xfrm>
            <a:off x="9920932" y="885408"/>
            <a:ext cx="1907804" cy="1049292"/>
          </a:xfrm>
          <a:prstGeom prst="rect">
            <a:avLst/>
          </a:prstGeom>
          <a:noFill/>
          <a:ln>
            <a:noFill/>
          </a:ln>
        </p:spPr>
      </p:pic>
      <p:sp>
        <p:nvSpPr>
          <p:cNvPr id="161" name="Google Shape;161;p6"/>
          <p:cNvSpPr txBox="1"/>
          <p:nvPr/>
        </p:nvSpPr>
        <p:spPr>
          <a:xfrm>
            <a:off x="3560885" y="3701476"/>
            <a:ext cx="4500959" cy="92333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Calibri"/>
                <a:ea typeface="Calibri"/>
                <a:cs typeface="Calibri"/>
                <a:sym typeface="Calibri"/>
              </a:rPr>
              <a:t>LA</a:t>
            </a:r>
            <a:r>
              <a:rPr b="1" lang="es-ES" sz="1800">
                <a:solidFill>
                  <a:srgbClr val="FF0000"/>
                </a:solidFill>
                <a:latin typeface="Calibri"/>
                <a:ea typeface="Calibri"/>
                <a:cs typeface="Calibri"/>
                <a:sym typeface="Calibri"/>
              </a:rPr>
              <a:t> CADUCIDAD </a:t>
            </a:r>
            <a:r>
              <a:rPr b="1" lang="es-ES" sz="1800">
                <a:solidFill>
                  <a:schemeClr val="dk1"/>
                </a:solidFill>
                <a:latin typeface="Calibri"/>
                <a:ea typeface="Calibri"/>
                <a:cs typeface="Calibri"/>
                <a:sym typeface="Calibri"/>
              </a:rPr>
              <a:t>DE TODOS LOS CERTIFICADOS SERÁ DE </a:t>
            </a:r>
            <a:r>
              <a:rPr b="1" lang="es-ES" sz="1800">
                <a:solidFill>
                  <a:srgbClr val="FF0000"/>
                </a:solidFill>
                <a:latin typeface="Calibri"/>
                <a:ea typeface="Calibri"/>
                <a:cs typeface="Calibri"/>
                <a:sym typeface="Calibri"/>
              </a:rPr>
              <a:t>2 AÑOS </a:t>
            </a:r>
            <a:r>
              <a:rPr b="1" lang="es-ES" sz="1800">
                <a:solidFill>
                  <a:schemeClr val="dk1"/>
                </a:solidFill>
                <a:latin typeface="Calibri"/>
                <a:ea typeface="Calibri"/>
                <a:cs typeface="Calibri"/>
                <a:sym typeface="Calibri"/>
              </a:rPr>
              <a:t>PARA </a:t>
            </a:r>
            <a:r>
              <a:rPr b="1" lang="es-ES" sz="1800">
                <a:solidFill>
                  <a:srgbClr val="FF0000"/>
                </a:solidFill>
                <a:latin typeface="Calibri"/>
                <a:ea typeface="Calibri"/>
                <a:cs typeface="Calibri"/>
                <a:sym typeface="Calibri"/>
              </a:rPr>
              <a:t>B1</a:t>
            </a:r>
            <a:r>
              <a:rPr b="1" lang="es-ES" sz="1800">
                <a:solidFill>
                  <a:schemeClr val="dk1"/>
                </a:solidFill>
                <a:latin typeface="Calibri"/>
                <a:ea typeface="Calibri"/>
                <a:cs typeface="Calibri"/>
                <a:sym typeface="Calibri"/>
              </a:rPr>
              <a:t>, </a:t>
            </a:r>
            <a:r>
              <a:rPr b="1" lang="es-ES" sz="1800">
                <a:solidFill>
                  <a:srgbClr val="FF0000"/>
                </a:solidFill>
                <a:latin typeface="Calibri"/>
                <a:ea typeface="Calibri"/>
                <a:cs typeface="Calibri"/>
                <a:sym typeface="Calibri"/>
              </a:rPr>
              <a:t>3 AÑOS </a:t>
            </a:r>
            <a:r>
              <a:rPr b="1" lang="es-ES" sz="1800">
                <a:solidFill>
                  <a:schemeClr val="dk1"/>
                </a:solidFill>
                <a:latin typeface="Calibri"/>
                <a:ea typeface="Calibri"/>
                <a:cs typeface="Calibri"/>
                <a:sym typeface="Calibri"/>
              </a:rPr>
              <a:t>PARA </a:t>
            </a:r>
            <a:r>
              <a:rPr b="1" lang="es-ES" sz="1800">
                <a:solidFill>
                  <a:srgbClr val="FF0000"/>
                </a:solidFill>
                <a:latin typeface="Calibri"/>
                <a:ea typeface="Calibri"/>
                <a:cs typeface="Calibri"/>
                <a:sym typeface="Calibri"/>
              </a:rPr>
              <a:t>B2</a:t>
            </a:r>
            <a:r>
              <a:rPr b="1" lang="es-ES" sz="1800">
                <a:solidFill>
                  <a:schemeClr val="dk1"/>
                </a:solidFill>
                <a:latin typeface="Calibri"/>
                <a:ea typeface="Calibri"/>
                <a:cs typeface="Calibri"/>
                <a:sym typeface="Calibri"/>
              </a:rPr>
              <a:t>, </a:t>
            </a:r>
            <a:r>
              <a:rPr b="1" lang="es-ES" sz="1800">
                <a:solidFill>
                  <a:srgbClr val="FF0000"/>
                </a:solidFill>
                <a:latin typeface="Calibri"/>
                <a:ea typeface="Calibri"/>
                <a:cs typeface="Calibri"/>
                <a:sym typeface="Calibri"/>
              </a:rPr>
              <a:t>4 AÑOS </a:t>
            </a:r>
            <a:r>
              <a:rPr b="1" lang="es-ES" sz="1800">
                <a:solidFill>
                  <a:schemeClr val="dk1"/>
                </a:solidFill>
                <a:latin typeface="Calibri"/>
                <a:ea typeface="Calibri"/>
                <a:cs typeface="Calibri"/>
                <a:sym typeface="Calibri"/>
              </a:rPr>
              <a:t>PARA </a:t>
            </a:r>
            <a:r>
              <a:rPr b="1" lang="es-ES" sz="1800">
                <a:solidFill>
                  <a:srgbClr val="FF0000"/>
                </a:solidFill>
                <a:latin typeface="Calibri"/>
                <a:ea typeface="Calibri"/>
                <a:cs typeface="Calibri"/>
                <a:sym typeface="Calibri"/>
              </a:rPr>
              <a:t>C1</a:t>
            </a:r>
            <a:r>
              <a:rPr b="1" lang="es-ES" sz="1800">
                <a:solidFill>
                  <a:schemeClr val="dk1"/>
                </a:solidFill>
                <a:latin typeface="Calibri"/>
                <a:ea typeface="Calibri"/>
                <a:cs typeface="Calibri"/>
                <a:sym typeface="Calibri"/>
              </a:rPr>
              <a:t> Y </a:t>
            </a:r>
            <a:r>
              <a:rPr b="1" lang="es-ES" sz="1800">
                <a:solidFill>
                  <a:srgbClr val="FF0000"/>
                </a:solidFill>
                <a:latin typeface="Calibri"/>
                <a:ea typeface="Calibri"/>
                <a:cs typeface="Calibri"/>
                <a:sym typeface="Calibri"/>
              </a:rPr>
              <a:t>5 AÑOS </a:t>
            </a:r>
            <a:r>
              <a:rPr b="1" lang="es-ES" sz="1800">
                <a:solidFill>
                  <a:schemeClr val="dk1"/>
                </a:solidFill>
                <a:latin typeface="Calibri"/>
                <a:ea typeface="Calibri"/>
                <a:cs typeface="Calibri"/>
                <a:sym typeface="Calibri"/>
              </a:rPr>
              <a:t>PARA </a:t>
            </a:r>
            <a:r>
              <a:rPr b="1" lang="es-ES" sz="1800">
                <a:solidFill>
                  <a:srgbClr val="FF0000"/>
                </a:solidFill>
                <a:latin typeface="Calibri"/>
                <a:ea typeface="Calibri"/>
                <a:cs typeface="Calibri"/>
                <a:sym typeface="Calibri"/>
              </a:rPr>
              <a:t>C2</a:t>
            </a:r>
            <a:endParaRPr sz="1800">
              <a:solidFill>
                <a:srgbClr val="FF0000"/>
              </a:solidFill>
              <a:latin typeface="Calibri"/>
              <a:ea typeface="Calibri"/>
              <a:cs typeface="Calibri"/>
              <a:sym typeface="Calibri"/>
            </a:endParaRPr>
          </a:p>
        </p:txBody>
      </p:sp>
      <p:sp>
        <p:nvSpPr>
          <p:cNvPr id="162" name="Google Shape;162;p6"/>
          <p:cNvSpPr txBox="1"/>
          <p:nvPr/>
        </p:nvSpPr>
        <p:spPr>
          <a:xfrm>
            <a:off x="601693" y="4818185"/>
            <a:ext cx="1087608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Tabla de certificados admitidos por Idiomas Complutense (válidos para el requisito de la UCM):</a:t>
            </a:r>
            <a:endParaRPr/>
          </a:p>
          <a:p>
            <a:pPr indent="0" lvl="0" marL="0" marR="0" rtl="0" algn="l">
              <a:spcBef>
                <a:spcPts val="0"/>
              </a:spcBef>
              <a:spcAft>
                <a:spcPts val="0"/>
              </a:spcAft>
              <a:buNone/>
            </a:pPr>
            <a:r>
              <a:rPr lang="es-ES" sz="1800" u="sng">
                <a:solidFill>
                  <a:schemeClr val="dk1"/>
                </a:solidFill>
                <a:latin typeface="Calibri"/>
                <a:ea typeface="Calibri"/>
                <a:cs typeface="Calibri"/>
                <a:sym typeface="Calibri"/>
                <a:hlinkClick r:id="rId4">
                  <a:extLst>
                    <a:ext uri="{A12FA001-AC4F-418D-AE19-62706E023703}">
                      <ahyp:hlinkClr val="tx"/>
                    </a:ext>
                  </a:extLst>
                </a:hlinkClick>
              </a:rPr>
              <a:t>https://www.acles.es/uploads/archivos/Tablas_ACLES/Tablas_de_certificados_reconocidos_por_ACLES_OCTUBRE2021.pdf</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Idiomas</a:t>
            </a:r>
            <a:endParaRPr b="1" sz="4267">
              <a:solidFill>
                <a:srgbClr val="7F7F7F"/>
              </a:solidFill>
              <a:latin typeface="Calibri"/>
              <a:ea typeface="Calibri"/>
              <a:cs typeface="Calibri"/>
              <a:sym typeface="Calibri"/>
            </a:endParaRPr>
          </a:p>
        </p:txBody>
      </p:sp>
      <p:sp>
        <p:nvSpPr>
          <p:cNvPr id="168" name="Google Shape;168;p7"/>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169" name="Google Shape;169;p7"/>
          <p:cNvSpPr txBox="1"/>
          <p:nvPr/>
        </p:nvSpPr>
        <p:spPr>
          <a:xfrm>
            <a:off x="601693" y="1784548"/>
            <a:ext cx="797080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Acreditación Idiomas Complutense (CSIM)</a:t>
            </a:r>
            <a:endParaRPr sz="3200">
              <a:solidFill>
                <a:srgbClr val="C00000"/>
              </a:solidFill>
              <a:latin typeface="Calibri"/>
              <a:ea typeface="Calibri"/>
              <a:cs typeface="Calibri"/>
              <a:sym typeface="Calibri"/>
            </a:endParaRPr>
          </a:p>
        </p:txBody>
      </p:sp>
      <p:pic>
        <p:nvPicPr>
          <p:cNvPr id="170" name="Google Shape;170;p7"/>
          <p:cNvPicPr preferRelativeResize="0"/>
          <p:nvPr/>
        </p:nvPicPr>
        <p:blipFill rotWithShape="1">
          <a:blip r:embed="rId3">
            <a:alphaModFix/>
          </a:blip>
          <a:srcRect b="0" l="0" r="0" t="0"/>
          <a:stretch/>
        </p:blipFill>
        <p:spPr>
          <a:xfrm>
            <a:off x="9920932" y="885408"/>
            <a:ext cx="1907804" cy="1049292"/>
          </a:xfrm>
          <a:prstGeom prst="rect">
            <a:avLst/>
          </a:prstGeom>
          <a:noFill/>
          <a:ln>
            <a:noFill/>
          </a:ln>
        </p:spPr>
      </p:pic>
      <p:sp>
        <p:nvSpPr>
          <p:cNvPr id="171" name="Google Shape;171;p7"/>
          <p:cNvSpPr txBox="1"/>
          <p:nvPr/>
        </p:nvSpPr>
        <p:spPr>
          <a:xfrm>
            <a:off x="601693" y="2448454"/>
            <a:ext cx="10661400" cy="26166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Calibri"/>
              <a:buChar char="-"/>
            </a:pPr>
            <a:r>
              <a:rPr lang="es-ES" sz="2000">
                <a:solidFill>
                  <a:schemeClr val="dk1"/>
                </a:solidFill>
                <a:latin typeface="Calibri"/>
                <a:ea typeface="Calibri"/>
                <a:cs typeface="Calibri"/>
                <a:sym typeface="Calibri"/>
              </a:rPr>
              <a:t>Exámenes online comunes: nivel según la nota obtenida</a:t>
            </a:r>
            <a:endParaRP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Calibri"/>
              <a:buChar char="-"/>
            </a:pPr>
            <a:r>
              <a:rPr lang="es-ES" sz="2000">
                <a:solidFill>
                  <a:schemeClr val="dk1"/>
                </a:solidFill>
                <a:latin typeface="Calibri"/>
                <a:ea typeface="Calibri"/>
                <a:cs typeface="Calibri"/>
                <a:sym typeface="Calibri"/>
              </a:rPr>
              <a:t>Idiomas: </a:t>
            </a:r>
            <a:r>
              <a:rPr b="1" lang="es-ES" sz="2000">
                <a:solidFill>
                  <a:schemeClr val="dk1"/>
                </a:solidFill>
                <a:latin typeface="Calibri"/>
                <a:ea typeface="Calibri"/>
                <a:cs typeface="Calibri"/>
                <a:sym typeface="Calibri"/>
              </a:rPr>
              <a:t>Alemán, Francés, Inglés, Italiano, Portugués</a:t>
            </a:r>
            <a:endParaRPr/>
          </a:p>
          <a:p>
            <a:pPr indent="0" lvl="0" marL="0" marR="0" rtl="0" algn="l">
              <a:spcBef>
                <a:spcPts val="0"/>
              </a:spcBef>
              <a:spcAft>
                <a:spcPts val="0"/>
              </a:spcAft>
              <a:buNone/>
            </a:pPr>
            <a:r>
              <a:t/>
            </a:r>
            <a:endParaRPr b="1" sz="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Calibri"/>
              <a:buChar char="-"/>
            </a:pPr>
            <a:r>
              <a:rPr lang="es-ES" sz="2000">
                <a:solidFill>
                  <a:schemeClr val="dk1"/>
                </a:solidFill>
                <a:latin typeface="Calibri"/>
                <a:ea typeface="Calibri"/>
                <a:cs typeface="Calibri"/>
                <a:sym typeface="Calibri"/>
              </a:rPr>
              <a:t>Precio estudiantes UCM: 46€</a:t>
            </a:r>
            <a:endParaRP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Calibri"/>
              <a:buChar char="-"/>
            </a:pPr>
            <a:r>
              <a:rPr b="1" lang="es-ES" sz="2000">
                <a:solidFill>
                  <a:schemeClr val="dk1"/>
                </a:solidFill>
                <a:latin typeface="Calibri"/>
                <a:ea typeface="Calibri"/>
                <a:cs typeface="Calibri"/>
                <a:sym typeface="Calibri"/>
              </a:rPr>
              <a:t>Matrícula:</a:t>
            </a:r>
            <a:r>
              <a:rPr lang="es-ES" sz="2000">
                <a:solidFill>
                  <a:schemeClr val="dk1"/>
                </a:solidFill>
                <a:latin typeface="Calibri"/>
                <a:ea typeface="Calibri"/>
                <a:cs typeface="Calibri"/>
                <a:sym typeface="Calibri"/>
              </a:rPr>
              <a:t> </a:t>
            </a:r>
            <a:r>
              <a:rPr lang="es-ES" sz="2000" u="sng">
                <a:solidFill>
                  <a:schemeClr val="dk1"/>
                </a:solidFill>
                <a:latin typeface="Calibri"/>
                <a:ea typeface="Calibri"/>
                <a:cs typeface="Calibri"/>
                <a:sym typeface="Calibri"/>
                <a:hlinkClick r:id="rId4">
                  <a:extLst>
                    <a:ext uri="{A12FA001-AC4F-418D-AE19-62706E023703}">
                      <ahyp:hlinkClr val="tx"/>
                    </a:ext>
                  </a:extLst>
                </a:hlinkClick>
              </a:rPr>
              <a:t>https://idiomascomplutense.es/matriculas/matriculas-erasmus/</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Calibri"/>
              <a:buChar char="-"/>
            </a:pPr>
            <a:r>
              <a:rPr lang="es-ES" sz="2000">
                <a:solidFill>
                  <a:schemeClr val="dk1"/>
                </a:solidFill>
                <a:latin typeface="Calibri"/>
                <a:ea typeface="Calibri"/>
                <a:cs typeface="Calibri"/>
                <a:sym typeface="Calibri"/>
              </a:rPr>
              <a:t>Próximamente se abrirá la convocatoria de exámenes en 2023</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Calibri"/>
              <a:buChar char="-"/>
            </a:pPr>
            <a:r>
              <a:rPr lang="es-ES" sz="2000">
                <a:solidFill>
                  <a:schemeClr val="dk1"/>
                </a:solidFill>
                <a:latin typeface="Calibri"/>
                <a:ea typeface="Calibri"/>
                <a:cs typeface="Calibri"/>
                <a:sym typeface="Calibri"/>
              </a:rPr>
              <a:t>Más información y normativa: </a:t>
            </a:r>
            <a:r>
              <a:rPr lang="es-ES" sz="2000" u="sng">
                <a:solidFill>
                  <a:schemeClr val="dk1"/>
                </a:solidFill>
                <a:latin typeface="Calibri"/>
                <a:ea typeface="Calibri"/>
                <a:cs typeface="Calibri"/>
                <a:sym typeface="Calibri"/>
                <a:hlinkClick r:id="rId5">
                  <a:extLst>
                    <a:ext uri="{A12FA001-AC4F-418D-AE19-62706E023703}">
                      <ahyp:hlinkClr val="tx"/>
                    </a:ext>
                  </a:extLst>
                </a:hlinkClick>
              </a:rPr>
              <a:t>https://idiomascomplutense.es/examenes/acreditacion-para-programas-movilidad-ucm-erasmus/</a:t>
            </a:r>
            <a:endParaRPr sz="20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txBox="1"/>
          <p:nvPr/>
        </p:nvSpPr>
        <p:spPr>
          <a:xfrm>
            <a:off x="601693" y="1035560"/>
            <a:ext cx="10968984"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ES" sz="4267">
                <a:solidFill>
                  <a:srgbClr val="7F7F7F"/>
                </a:solidFill>
                <a:latin typeface="Calibri"/>
                <a:ea typeface="Calibri"/>
                <a:cs typeface="Calibri"/>
                <a:sym typeface="Calibri"/>
              </a:rPr>
              <a:t>Learning Agreement </a:t>
            </a:r>
            <a:r>
              <a:rPr b="1" lang="es-ES" sz="4267">
                <a:solidFill>
                  <a:srgbClr val="7F7F7F"/>
                </a:solidFill>
                <a:latin typeface="Calibri"/>
                <a:ea typeface="Calibri"/>
                <a:cs typeface="Calibri"/>
                <a:sym typeface="Calibri"/>
              </a:rPr>
              <a:t>(LA)/Acuerdo Académico</a:t>
            </a:r>
            <a:endParaRPr b="1" sz="4267">
              <a:solidFill>
                <a:srgbClr val="7F7F7F"/>
              </a:solidFill>
              <a:latin typeface="Calibri"/>
              <a:ea typeface="Calibri"/>
              <a:cs typeface="Calibri"/>
              <a:sym typeface="Calibri"/>
            </a:endParaRPr>
          </a:p>
        </p:txBody>
      </p:sp>
      <p:sp>
        <p:nvSpPr>
          <p:cNvPr id="177" name="Google Shape;177;p8"/>
          <p:cNvSpPr txBox="1"/>
          <p:nvPr/>
        </p:nvSpPr>
        <p:spPr>
          <a:xfrm>
            <a:off x="1565031" y="4695476"/>
            <a:ext cx="9451731" cy="954107"/>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rgbClr val="C00000"/>
                </a:solidFill>
                <a:latin typeface="Calibri"/>
                <a:ea typeface="Calibri"/>
                <a:cs typeface="Calibri"/>
                <a:sym typeface="Calibri"/>
              </a:rPr>
              <a:t>Es el documento </a:t>
            </a:r>
            <a:r>
              <a:rPr b="1" lang="es-ES" sz="2800">
                <a:solidFill>
                  <a:srgbClr val="0070C0"/>
                </a:solidFill>
                <a:latin typeface="Calibri"/>
                <a:ea typeface="Calibri"/>
                <a:cs typeface="Calibri"/>
                <a:sym typeface="Calibri"/>
              </a:rPr>
              <a:t>MÁS IMPORTANTE</a:t>
            </a:r>
            <a:r>
              <a:rPr b="1" lang="es-ES" sz="2800">
                <a:solidFill>
                  <a:srgbClr val="C00000"/>
                </a:solidFill>
                <a:latin typeface="Calibri"/>
                <a:ea typeface="Calibri"/>
                <a:cs typeface="Calibri"/>
                <a:sym typeface="Calibri"/>
              </a:rPr>
              <a:t>, ya que garantiza el reconocimiento de los créditos cursados durante la movilidad</a:t>
            </a:r>
            <a:endParaRPr b="1" sz="2800">
              <a:solidFill>
                <a:srgbClr val="C00000"/>
              </a:solidFill>
              <a:latin typeface="Calibri"/>
              <a:ea typeface="Calibri"/>
              <a:cs typeface="Calibri"/>
              <a:sym typeface="Calibri"/>
            </a:endParaRPr>
          </a:p>
        </p:txBody>
      </p:sp>
      <p:sp>
        <p:nvSpPr>
          <p:cNvPr id="178" name="Google Shape;178;p8"/>
          <p:cNvSpPr txBox="1"/>
          <p:nvPr/>
        </p:nvSpPr>
        <p:spPr>
          <a:xfrm>
            <a:off x="606669" y="2110153"/>
            <a:ext cx="10964008" cy="258532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7030A0"/>
              </a:buClr>
              <a:buSzPts val="2400"/>
              <a:buFont typeface="Calibri"/>
              <a:buChar char="-"/>
            </a:pPr>
            <a:r>
              <a:rPr lang="es-ES" sz="2400">
                <a:solidFill>
                  <a:srgbClr val="7030A0"/>
                </a:solidFill>
                <a:latin typeface="Calibri"/>
                <a:ea typeface="Calibri"/>
                <a:cs typeface="Calibri"/>
                <a:sym typeface="Calibri"/>
              </a:rPr>
              <a:t>“Contrato” donde constan las asignaturas que se cursarán durante la movilidad y aquellas por las que se reconocerán y matricularán en la UCM (marcando movilidad) </a:t>
            </a:r>
            <a:endParaRPr sz="2400">
              <a:solidFill>
                <a:srgbClr val="7030A0"/>
              </a:solidFill>
              <a:latin typeface="Calibri"/>
              <a:ea typeface="Calibri"/>
              <a:cs typeface="Calibri"/>
              <a:sym typeface="Calibri"/>
            </a:endParaRPr>
          </a:p>
          <a:p>
            <a:pPr indent="-342900" lvl="0" marL="342900" marR="0" rtl="0" algn="l">
              <a:spcBef>
                <a:spcPts val="0"/>
              </a:spcBef>
              <a:spcAft>
                <a:spcPts val="0"/>
              </a:spcAft>
              <a:buClr>
                <a:srgbClr val="7030A0"/>
              </a:buClr>
              <a:buSzPts val="2400"/>
              <a:buFont typeface="Calibri"/>
              <a:buChar char="-"/>
            </a:pPr>
            <a:r>
              <a:rPr lang="es-ES" sz="2400">
                <a:solidFill>
                  <a:srgbClr val="7030A0"/>
                </a:solidFill>
                <a:latin typeface="Calibri"/>
                <a:ea typeface="Calibri"/>
                <a:cs typeface="Calibri"/>
                <a:sym typeface="Calibri"/>
              </a:rPr>
              <a:t>El LA debe ser aprobado por la Coordinadora de Movilidad de la Facultad, así como por la universidad de destino</a:t>
            </a:r>
            <a:endParaRPr/>
          </a:p>
          <a:p>
            <a:pPr indent="-342900" lvl="0" marL="342900" marR="0" rtl="0" algn="l">
              <a:spcBef>
                <a:spcPts val="0"/>
              </a:spcBef>
              <a:spcAft>
                <a:spcPts val="0"/>
              </a:spcAft>
              <a:buClr>
                <a:srgbClr val="7030A0"/>
              </a:buClr>
              <a:buSzPts val="2400"/>
              <a:buFont typeface="Calibri"/>
              <a:buChar char="-"/>
            </a:pPr>
            <a:r>
              <a:rPr lang="es-ES" sz="2400">
                <a:solidFill>
                  <a:srgbClr val="7030A0"/>
                </a:solidFill>
                <a:latin typeface="Calibri"/>
                <a:ea typeface="Calibri"/>
                <a:cs typeface="Calibri"/>
                <a:sym typeface="Calibri"/>
              </a:rPr>
              <a:t>Es posible modificarlo durante la estancia pero siempre con previo permiso de la Coordinadora, firma de las 3 partes y dejando constancia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8"/>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txBox="1"/>
          <p:nvPr/>
        </p:nvSpPr>
        <p:spPr>
          <a:xfrm>
            <a:off x="601693" y="1035560"/>
            <a:ext cx="10273141" cy="748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4267">
                <a:solidFill>
                  <a:srgbClr val="7F7F7F"/>
                </a:solidFill>
                <a:latin typeface="Calibri"/>
                <a:ea typeface="Calibri"/>
                <a:cs typeface="Calibri"/>
                <a:sym typeface="Calibri"/>
              </a:rPr>
              <a:t>Otros temas académicos</a:t>
            </a:r>
            <a:endParaRPr b="1" sz="4267">
              <a:solidFill>
                <a:srgbClr val="7F7F7F"/>
              </a:solidFill>
              <a:latin typeface="Calibri"/>
              <a:ea typeface="Calibri"/>
              <a:cs typeface="Calibri"/>
              <a:sym typeface="Calibri"/>
            </a:endParaRPr>
          </a:p>
        </p:txBody>
      </p:sp>
      <p:sp>
        <p:nvSpPr>
          <p:cNvPr id="185" name="Google Shape;185;p9"/>
          <p:cNvSpPr txBox="1"/>
          <p:nvPr/>
        </p:nvSpPr>
        <p:spPr>
          <a:xfrm>
            <a:off x="8812538" y="6405297"/>
            <a:ext cx="3242555" cy="379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867">
                <a:solidFill>
                  <a:schemeClr val="lt1"/>
                </a:solidFill>
                <a:latin typeface="Calibri"/>
                <a:ea typeface="Calibri"/>
                <a:cs typeface="Calibri"/>
                <a:sym typeface="Calibri"/>
              </a:rPr>
              <a:t>Facultad de Ciencias Biológicas</a:t>
            </a:r>
            <a:endParaRPr b="1" sz="1867">
              <a:solidFill>
                <a:schemeClr val="lt1"/>
              </a:solidFill>
              <a:latin typeface="Calibri"/>
              <a:ea typeface="Calibri"/>
              <a:cs typeface="Calibri"/>
              <a:sym typeface="Calibri"/>
            </a:endParaRPr>
          </a:p>
        </p:txBody>
      </p:sp>
      <p:sp>
        <p:nvSpPr>
          <p:cNvPr id="186" name="Google Shape;186;p9"/>
          <p:cNvSpPr txBox="1"/>
          <p:nvPr/>
        </p:nvSpPr>
        <p:spPr>
          <a:xfrm>
            <a:off x="601692" y="2348870"/>
            <a:ext cx="10810723" cy="295465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Los alumnos que incluyan el TFG en su LA deben defenderlo en la UCM ante un tribunal y cumplir con la normativa como el resto de estudiantes: </a:t>
            </a:r>
            <a:r>
              <a:rPr lang="es-ES" sz="1800" u="sng">
                <a:solidFill>
                  <a:schemeClr val="dk1"/>
                </a:solidFill>
                <a:latin typeface="Calibri"/>
                <a:ea typeface="Calibri"/>
                <a:cs typeface="Calibri"/>
                <a:sym typeface="Calibri"/>
                <a:hlinkClick r:id="rId4">
                  <a:extLst>
                    <a:ext uri="{A12FA001-AC4F-418D-AE19-62706E023703}">
                      <ahyp:hlinkClr val="tx"/>
                    </a:ext>
                  </a:extLst>
                </a:hlinkClick>
              </a:rPr>
              <a:t>https://biologicas.ucm.es/trabajo-de-fin-de-grado</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133350" lvl="0" marL="28575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Todos los estudiantes deben realizar la automatrícula de la UCM, marcando las asignaturas cursadas durante la estancia como movilidad (se </a:t>
            </a:r>
            <a:r>
              <a:rPr lang="es-ES" sz="1800">
                <a:solidFill>
                  <a:srgbClr val="7030A0"/>
                </a:solidFill>
                <a:latin typeface="Calibri"/>
                <a:ea typeface="Calibri"/>
                <a:cs typeface="Calibri"/>
                <a:sym typeface="Calibri"/>
              </a:rPr>
              <a:t>abonan</a:t>
            </a:r>
            <a:r>
              <a:rPr lang="es-ES" sz="1800">
                <a:solidFill>
                  <a:schemeClr val="dk1"/>
                </a:solidFill>
                <a:latin typeface="Calibri"/>
                <a:ea typeface="Calibri"/>
                <a:cs typeface="Calibri"/>
                <a:sym typeface="Calibri"/>
              </a:rPr>
              <a:t> los créditos a ser reconocidos en la UCM)</a:t>
            </a:r>
            <a:endParaRPr/>
          </a:p>
          <a:p>
            <a:pPr indent="-285750" lvl="0" marL="285750" marR="0" rtl="0" algn="l">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Además, deberán matricularse en la universidad de destino según se les indique en las Universidades de destino</a:t>
            </a:r>
            <a:endParaRPr/>
          </a:p>
          <a:p>
            <a:pPr indent="-285750" lvl="0" marL="285750" marR="0" rtl="0" algn="l">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Las asignaturas que se matriculen deben coincidir con las materias UCM incluidas en el LA</a:t>
            </a:r>
            <a:endParaRPr sz="1800">
              <a:solidFill>
                <a:schemeClr val="dk1"/>
              </a:solidFill>
              <a:latin typeface="Calibri"/>
              <a:ea typeface="Calibri"/>
              <a:cs typeface="Calibri"/>
              <a:sym typeface="Calibri"/>
            </a:endParaRPr>
          </a:p>
        </p:txBody>
      </p:sp>
      <p:sp>
        <p:nvSpPr>
          <p:cNvPr id="187" name="Google Shape;187;p9"/>
          <p:cNvSpPr txBox="1"/>
          <p:nvPr/>
        </p:nvSpPr>
        <p:spPr>
          <a:xfrm>
            <a:off x="601693" y="1784548"/>
            <a:ext cx="388620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TFG</a:t>
            </a:r>
            <a:endParaRPr sz="3200">
              <a:solidFill>
                <a:srgbClr val="C00000"/>
              </a:solidFill>
              <a:latin typeface="Calibri"/>
              <a:ea typeface="Calibri"/>
              <a:cs typeface="Calibri"/>
              <a:sym typeface="Calibri"/>
            </a:endParaRPr>
          </a:p>
        </p:txBody>
      </p:sp>
      <p:sp>
        <p:nvSpPr>
          <p:cNvPr id="188" name="Google Shape;188;p9"/>
          <p:cNvSpPr txBox="1"/>
          <p:nvPr/>
        </p:nvSpPr>
        <p:spPr>
          <a:xfrm>
            <a:off x="601691" y="3118311"/>
            <a:ext cx="388620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200">
                <a:solidFill>
                  <a:srgbClr val="C00000"/>
                </a:solidFill>
                <a:latin typeface="Calibri"/>
                <a:ea typeface="Calibri"/>
                <a:cs typeface="Calibri"/>
                <a:sym typeface="Calibri"/>
              </a:rPr>
              <a:t>Matrícula</a:t>
            </a:r>
            <a:endParaRPr sz="3200">
              <a:solidFill>
                <a:srgbClr val="C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2022-11-02T11:55:13Z</dcterms:created>
  <dc:creator>USUARIO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0x0101001CCA98E5E1EA4C40A9EF6272A7E6B331</vt:lpwstr>
  </property>
</Properties>
</file>